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09" r:id="rId2"/>
    <p:sldId id="610" r:id="rId3"/>
    <p:sldId id="611" r:id="rId4"/>
    <p:sldId id="612" r:id="rId5"/>
    <p:sldId id="456" r:id="rId6"/>
    <p:sldId id="587" r:id="rId7"/>
    <p:sldId id="477" r:id="rId8"/>
    <p:sldId id="493" r:id="rId9"/>
    <p:sldId id="381" r:id="rId10"/>
    <p:sldId id="495" r:id="rId11"/>
    <p:sldId id="494" r:id="rId12"/>
    <p:sldId id="500" r:id="rId13"/>
    <p:sldId id="257" r:id="rId14"/>
    <p:sldId id="380" r:id="rId15"/>
    <p:sldId id="479" r:id="rId16"/>
    <p:sldId id="491" r:id="rId17"/>
    <p:sldId id="503" r:id="rId18"/>
    <p:sldId id="584" r:id="rId19"/>
    <p:sldId id="586" r:id="rId20"/>
    <p:sldId id="502" r:id="rId21"/>
    <p:sldId id="585" r:id="rId22"/>
    <p:sldId id="508" r:id="rId23"/>
    <p:sldId id="286" r:id="rId24"/>
    <p:sldId id="384" r:id="rId25"/>
    <p:sldId id="385" r:id="rId26"/>
    <p:sldId id="386" r:id="rId27"/>
    <p:sldId id="509" r:id="rId28"/>
    <p:sldId id="376" r:id="rId29"/>
    <p:sldId id="377" r:id="rId30"/>
    <p:sldId id="284" r:id="rId31"/>
    <p:sldId id="316" r:id="rId32"/>
    <p:sldId id="258" r:id="rId33"/>
    <p:sldId id="510" r:id="rId34"/>
    <p:sldId id="374" r:id="rId35"/>
    <p:sldId id="522" r:id="rId36"/>
    <p:sldId id="523" r:id="rId37"/>
    <p:sldId id="497" r:id="rId38"/>
    <p:sldId id="524" r:id="rId39"/>
    <p:sldId id="532" r:id="rId40"/>
    <p:sldId id="535" r:id="rId41"/>
    <p:sldId id="537" r:id="rId42"/>
    <p:sldId id="536" r:id="rId43"/>
    <p:sldId id="538" r:id="rId44"/>
    <p:sldId id="468" r:id="rId45"/>
    <p:sldId id="282" r:id="rId46"/>
    <p:sldId id="378" r:id="rId47"/>
    <p:sldId id="387" r:id="rId48"/>
    <p:sldId id="371" r:id="rId49"/>
    <p:sldId id="546" r:id="rId50"/>
    <p:sldId id="372" r:id="rId51"/>
    <p:sldId id="545" r:id="rId52"/>
    <p:sldId id="539" r:id="rId53"/>
    <p:sldId id="291" r:id="rId54"/>
    <p:sldId id="292" r:id="rId55"/>
    <p:sldId id="589" r:id="rId56"/>
    <p:sldId id="588" r:id="rId57"/>
    <p:sldId id="265" r:id="rId58"/>
    <p:sldId id="300" r:id="rId59"/>
    <p:sldId id="302" r:id="rId60"/>
    <p:sldId id="304" r:id="rId61"/>
    <p:sldId id="305" r:id="rId62"/>
    <p:sldId id="556" r:id="rId63"/>
    <p:sldId id="558" r:id="rId64"/>
    <p:sldId id="309" r:id="rId65"/>
    <p:sldId id="311" r:id="rId66"/>
    <p:sldId id="310" r:id="rId67"/>
    <p:sldId id="563" r:id="rId68"/>
    <p:sldId id="306" r:id="rId69"/>
    <p:sldId id="296" r:id="rId70"/>
    <p:sldId id="276" r:id="rId71"/>
    <p:sldId id="458" r:id="rId72"/>
    <p:sldId id="460" r:id="rId73"/>
    <p:sldId id="461" r:id="rId74"/>
    <p:sldId id="475" r:id="rId75"/>
    <p:sldId id="274" r:id="rId76"/>
    <p:sldId id="313" r:id="rId77"/>
    <p:sldId id="336" r:id="rId78"/>
    <p:sldId id="341" r:id="rId79"/>
    <p:sldId id="333" r:id="rId80"/>
    <p:sldId id="334" r:id="rId81"/>
    <p:sldId id="335" r:id="rId82"/>
    <p:sldId id="342" r:id="rId83"/>
    <p:sldId id="339" r:id="rId84"/>
    <p:sldId id="340" r:id="rId85"/>
    <p:sldId id="343" r:id="rId86"/>
    <p:sldId id="591" r:id="rId87"/>
    <p:sldId id="346" r:id="rId88"/>
    <p:sldId id="345" r:id="rId89"/>
    <p:sldId id="344" r:id="rId90"/>
    <p:sldId id="351" r:id="rId91"/>
    <p:sldId id="352" r:id="rId92"/>
    <p:sldId id="388" r:id="rId93"/>
    <p:sldId id="389" r:id="rId94"/>
    <p:sldId id="390" r:id="rId95"/>
    <p:sldId id="391" r:id="rId96"/>
    <p:sldId id="392" r:id="rId97"/>
    <p:sldId id="393" r:id="rId98"/>
    <p:sldId id="281" r:id="rId99"/>
    <p:sldId id="325" r:id="rId100"/>
    <p:sldId id="330" r:id="rId101"/>
    <p:sldId id="328" r:id="rId102"/>
    <p:sldId id="327" r:id="rId103"/>
    <p:sldId id="320" r:id="rId104"/>
    <p:sldId id="322" r:id="rId105"/>
    <p:sldId id="321" r:id="rId106"/>
    <p:sldId id="324" r:id="rId107"/>
    <p:sldId id="323" r:id="rId108"/>
    <p:sldId id="332" r:id="rId109"/>
    <p:sldId id="278" r:id="rId110"/>
    <p:sldId id="277" r:id="rId111"/>
    <p:sldId id="403" r:id="rId112"/>
    <p:sldId id="404" r:id="rId113"/>
    <p:sldId id="405" r:id="rId114"/>
    <p:sldId id="413" r:id="rId115"/>
    <p:sldId id="583" r:id="rId116"/>
    <p:sldId id="428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B36"/>
    <a:srgbClr val="4452F9"/>
    <a:srgbClr val="E46363"/>
    <a:srgbClr val="FB3742"/>
    <a:srgbClr val="1A9ECD"/>
    <a:srgbClr val="5B9BD5"/>
    <a:srgbClr val="70AD47"/>
    <a:srgbClr val="00B050"/>
    <a:srgbClr val="F1395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15D2-A048-4219-9003-8219FA243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70F0-7441-4C4B-B42E-B00EDF504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1D65F-53B6-4E8D-A08C-9C4A98F4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DBF3-6B19-4B40-AA31-6E7B7150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A494-2964-4E76-8DA8-9FA8DB90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738-EF69-4E91-8D66-9C9D5908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F862D-1164-4D39-96D6-0BC13E551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1B017-51B0-413F-92DF-44F1FC8A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D1FE5-843D-4DA8-A732-4B607372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3EF85-B5CF-4F72-A6A8-B1A9E023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CF0DB7-4EB9-4466-A322-85A11AB02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2BCE-1D5F-4045-91A8-184A1484F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2C310-69F8-4B80-B781-E8CFFD9B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E66C-4566-4EE9-9680-D65967C2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4191-95E3-4A4B-B6F1-B79A3C5C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2BB8-0101-4B30-BDE5-26229550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F089-E1DB-4B2A-AAD1-42FA2F0E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2A0E-DAD9-440B-AD13-2F384AD2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D2D80-DAC1-4A63-94FE-3F8DB7B3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0A941-1543-4C1F-AE2A-E0E6F003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49CC-E200-4F2B-85C4-ECA13D14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F1446-56B8-4880-87DF-86384720D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573CF-E35C-4303-A750-CCA8309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D67D3-F583-43EB-9BDB-3F70FDC7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9387-6C3E-4FCC-944A-8ED20A52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1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6202-0095-4694-9247-ECA543DA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8786-61CA-4C0C-84CA-C03025F5E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F615-705D-47DE-9A0F-4684918FB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A1D2F-EC2E-44A6-8712-72C3D4D9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0AB3-70B9-45CF-B6AA-1D95B877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D018-5B0D-438D-953D-E17ACB3F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4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E801-E59F-474D-B78F-97B8A94D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5057B-BC46-4510-89FC-A0D78EF9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7ACB1-730D-4791-AC69-6D57F27B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A2636-1020-410D-BD52-264F45579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3D02A-C7E2-4BDE-B801-E3E0DACA7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38EE2-A435-448F-867D-A9F9D326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E39A2-1E01-46C2-A491-8118B0EE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18A6C-F017-421E-B081-F2676249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52F8-5E4A-4195-BE3C-69D98950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5C4CB-8947-4D33-8108-7ED6F13E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03C30-0319-4E74-A38A-A05BC938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49A9-FB04-4889-BEBD-AC34CB2A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7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2C8E3-F590-441C-981B-098A8CDC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7C43E-025D-488F-90BD-2756B418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7150D-5BC5-4639-850A-5CF4BBD0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7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7397-9EBF-480A-B629-F0C177E5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809F-0C09-430C-9EDD-B78A471F8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0A87F-A0A0-45C6-BD5C-46072ED09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DC2A8-4F06-49E4-A761-BA0550CD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9047-0C5B-4435-A297-E8B8A24C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E599A-905C-4753-8210-8E3C0258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7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A4C0-8B2A-4521-8499-087F9AB8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32B13-DD45-470D-B9FB-3B9CD871A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6FF38-8A02-45A7-9C59-670C4E014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A8815-4BEF-43D9-8D44-D97C9796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2D59D-3581-4E3B-AEC5-BA0CEC82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5BB01-D496-4606-AC91-C43146EC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6B830-025E-475F-BB6E-2ADE1602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8D5B1-8918-42C8-969D-C2BE83062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3512-5E60-4851-9EA7-FB54B3AB5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6343A-9DA9-44DF-A4B2-CA1947928D16}" type="datetimeFigureOut">
              <a:rPr lang="en-US" smtClean="0"/>
              <a:t>09/21/2019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A0097-17D1-406C-9391-5D7A6132C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9BC5B-AD04-4133-96E7-0C318414D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4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0533B-59BD-42C4-8A1F-9501E103C3EA}"/>
              </a:ext>
            </a:extLst>
          </p:cNvPr>
          <p:cNvSpPr/>
          <p:nvPr/>
        </p:nvSpPr>
        <p:spPr>
          <a:xfrm>
            <a:off x="1506220" y="483954"/>
            <a:ext cx="9179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The Data Science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839451-915E-4C28-96AF-5DC269F21432}"/>
              </a:ext>
            </a:extLst>
          </p:cNvPr>
          <p:cNvSpPr/>
          <p:nvPr/>
        </p:nvSpPr>
        <p:spPr>
          <a:xfrm>
            <a:off x="3506470" y="1589271"/>
            <a:ext cx="5179060" cy="444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question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the results</a:t>
            </a:r>
          </a:p>
        </p:txBody>
      </p:sp>
    </p:spTree>
    <p:extLst>
      <p:ext uri="{BB962C8B-B14F-4D97-AF65-F5344CB8AC3E}">
        <p14:creationId xmlns:p14="http://schemas.microsoft.com/office/powerpoint/2010/main" val="1527900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59" y="3209097"/>
            <a:ext cx="571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3EEFB-075C-47E0-9F73-7DDBF36DD768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135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Ag big tractor farming">
            <a:extLst>
              <a:ext uri="{FF2B5EF4-FFF2-40B4-BE49-F238E27FC236}">
                <a16:creationId xmlns:a16="http://schemas.microsoft.com/office/drawing/2014/main" id="{D1197CF9-819C-4227-B621-76EFED5C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CB584-9733-475B-B2AF-3597B05E6439}"/>
              </a:ext>
            </a:extLst>
          </p:cNvPr>
          <p:cNvSpPr/>
          <p:nvPr/>
        </p:nvSpPr>
        <p:spPr>
          <a:xfrm>
            <a:off x="7456602" y="0"/>
            <a:ext cx="473539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6F08E-2975-4ADD-A18D-DA8E240812A8}"/>
              </a:ext>
            </a:extLst>
          </p:cNvPr>
          <p:cNvSpPr/>
          <p:nvPr/>
        </p:nvSpPr>
        <p:spPr>
          <a:xfrm>
            <a:off x="8621554" y="390866"/>
            <a:ext cx="2226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err="1">
                <a:solidFill>
                  <a:srgbClr val="221A00"/>
                </a:solidFill>
              </a:rPr>
              <a:t>AgTech</a:t>
            </a:r>
            <a:endParaRPr lang="en-US" sz="5400" dirty="0">
              <a:solidFill>
                <a:srgbClr val="221A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5927A-45CB-453D-9BF8-DE120521D66B}"/>
              </a:ext>
            </a:extLst>
          </p:cNvPr>
          <p:cNvSpPr/>
          <p:nvPr/>
        </p:nvSpPr>
        <p:spPr>
          <a:xfrm>
            <a:off x="7783037" y="1490008"/>
            <a:ext cx="3992403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Water Management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Plant Soil Analytics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Weather Forecasting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Predictive Machine Failure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Pest/Disease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8349250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amramcharan.com/wp-content/uploads/2017/12/fpls-08-01852-g002.jpg">
            <a:extLst>
              <a:ext uri="{FF2B5EF4-FFF2-40B4-BE49-F238E27FC236}">
                <a16:creationId xmlns:a16="http://schemas.microsoft.com/office/drawing/2014/main" id="{5E62679A-D487-49FB-8977-32C676A1F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65" y="773906"/>
            <a:ext cx="990787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0647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0A14749D-5B7F-40EF-9E94-D8722D22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80" y="388986"/>
            <a:ext cx="9120040" cy="60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695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09A82-427C-41C3-BF6A-E6A243A3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38" y="2171307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6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142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FB66A-94D5-489A-9995-0361E34C177E}"/>
              </a:ext>
            </a:extLst>
          </p:cNvPr>
          <p:cNvSpPr/>
          <p:nvPr/>
        </p:nvSpPr>
        <p:spPr>
          <a:xfrm>
            <a:off x="1606037" y="2691007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Supply-Demand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020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FB66A-94D5-489A-9995-0361E34C177E}"/>
              </a:ext>
            </a:extLst>
          </p:cNvPr>
          <p:cNvSpPr/>
          <p:nvPr/>
        </p:nvSpPr>
        <p:spPr>
          <a:xfrm>
            <a:off x="1606037" y="2691007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Supply-Demand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01F2C-BCA2-4850-A7BC-9FA16761AB77}"/>
              </a:ext>
            </a:extLst>
          </p:cNvPr>
          <p:cNvSpPr/>
          <p:nvPr/>
        </p:nvSpPr>
        <p:spPr>
          <a:xfrm>
            <a:off x="1344299" y="3770708"/>
            <a:ext cx="3085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Route Optimization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06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FB66A-94D5-489A-9995-0361E34C177E}"/>
              </a:ext>
            </a:extLst>
          </p:cNvPr>
          <p:cNvSpPr/>
          <p:nvPr/>
        </p:nvSpPr>
        <p:spPr>
          <a:xfrm>
            <a:off x="1606037" y="2691007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Supply-Demand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01F2C-BCA2-4850-A7BC-9FA16761AB77}"/>
              </a:ext>
            </a:extLst>
          </p:cNvPr>
          <p:cNvSpPr/>
          <p:nvPr/>
        </p:nvSpPr>
        <p:spPr>
          <a:xfrm>
            <a:off x="1344299" y="3770708"/>
            <a:ext cx="3085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Route Optimization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AB87A3-C833-4E66-8C8C-FEBC50AA6E5C}"/>
              </a:ext>
            </a:extLst>
          </p:cNvPr>
          <p:cNvSpPr/>
          <p:nvPr/>
        </p:nvSpPr>
        <p:spPr>
          <a:xfrm>
            <a:off x="1649798" y="4850409"/>
            <a:ext cx="2474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Rush Hour Pool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506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2587892" y="2087690"/>
            <a:ext cx="70162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AI vs. Machine Learning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085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0DEAF-59EC-49B4-BB4F-48DB2BC3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633412"/>
            <a:ext cx="67532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59" y="3209097"/>
            <a:ext cx="617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2.54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2727450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A2BD6C-46B5-47D2-BEA3-E6F9C99B3766}"/>
              </a:ext>
            </a:extLst>
          </p:cNvPr>
          <p:cNvGrpSpPr/>
          <p:nvPr/>
        </p:nvGrpSpPr>
        <p:grpSpPr>
          <a:xfrm>
            <a:off x="3962401" y="1071880"/>
            <a:ext cx="4724399" cy="4714240"/>
            <a:chOff x="3027681" y="812800"/>
            <a:chExt cx="4724399" cy="4714240"/>
          </a:xfrm>
        </p:grpSpPr>
        <p:pic>
          <p:nvPicPr>
            <p:cNvPr id="2050" name="Picture 2" descr="Image result for ml and AI">
              <a:extLst>
                <a:ext uri="{FF2B5EF4-FFF2-40B4-BE49-F238E27FC236}">
                  <a16:creationId xmlns:a16="http://schemas.microsoft.com/office/drawing/2014/main" id="{7B82F44C-D083-481D-A5A9-CE47DB235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11860" r="55547" b="14918"/>
            <a:stretch/>
          </p:blipFill>
          <p:spPr bwMode="auto">
            <a:xfrm>
              <a:off x="3027681" y="1148080"/>
              <a:ext cx="4236720" cy="437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ECB6A8-3955-4CD3-9965-F23AC0C9691F}"/>
                </a:ext>
              </a:extLst>
            </p:cNvPr>
            <p:cNvSpPr/>
            <p:nvPr/>
          </p:nvSpPr>
          <p:spPr>
            <a:xfrm>
              <a:off x="6604000" y="81280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4250A7-B229-4D83-B76F-BF4FD46BC959}"/>
                </a:ext>
              </a:extLst>
            </p:cNvPr>
            <p:cNvSpPr/>
            <p:nvPr/>
          </p:nvSpPr>
          <p:spPr>
            <a:xfrm>
              <a:off x="6725920" y="463296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EE3B8C-B87B-4585-BDB9-7292B4669FE8}"/>
              </a:ext>
            </a:extLst>
          </p:cNvPr>
          <p:cNvSpPr txBox="1"/>
          <p:nvPr/>
        </p:nvSpPr>
        <p:spPr>
          <a:xfrm>
            <a:off x="2693621" y="589280"/>
            <a:ext cx="680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 is a type of AI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190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0BBE9-7E93-4287-9077-03E2849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4" y="0"/>
            <a:ext cx="9177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27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29C8F-4A96-421E-8BE2-DB434E94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84" y="0"/>
            <a:ext cx="914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04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DC7F0-226A-47AE-A303-A2998DC1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0"/>
            <a:ext cx="9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FFF56-37A4-4989-ABCE-DCAB6A9B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28" y="0"/>
            <a:ext cx="915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4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43189-20C5-4EAE-AB83-3A628239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7" y="45085"/>
            <a:ext cx="9835803" cy="67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0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A500E-9C0C-4E14-8686-FA434D67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1" y="1720054"/>
            <a:ext cx="2143125" cy="2143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57C724-DB2C-4EDC-9387-F9C1222873FC}"/>
              </a:ext>
            </a:extLst>
          </p:cNvPr>
          <p:cNvGrpSpPr/>
          <p:nvPr/>
        </p:nvGrpSpPr>
        <p:grpSpPr>
          <a:xfrm>
            <a:off x="897466" y="1923254"/>
            <a:ext cx="3610093" cy="2566458"/>
            <a:chOff x="956733" y="862542"/>
            <a:chExt cx="2599267" cy="1847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5F9279-FC8A-4DE8-9EA4-D92FDA9C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12" y="862542"/>
              <a:ext cx="2466975" cy="1847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F36E0-E0A9-4DDC-90CB-30FE2A6CB905}"/>
                </a:ext>
              </a:extLst>
            </p:cNvPr>
            <p:cNvSpPr/>
            <p:nvPr/>
          </p:nvSpPr>
          <p:spPr>
            <a:xfrm>
              <a:off x="956733" y="2226733"/>
              <a:ext cx="2599267" cy="483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C831DD-47EE-438B-A882-1F56D777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750487"/>
            <a:ext cx="2779922" cy="20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59" y="3209097"/>
            <a:ext cx="617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2.54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130321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818B9-1854-4265-A4EC-0C26AFB1FB16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4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5719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452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49CFD-B191-48B2-B0A1-95A9E9AD45A8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2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5719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452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74024-A876-43DC-AF85-1A12D8251C71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83AA74-7C26-40E1-BA00-F4C904C3E62C}"/>
              </a:ext>
            </a:extLst>
          </p:cNvPr>
          <p:cNvSpPr/>
          <p:nvPr/>
        </p:nvSpPr>
        <p:spPr>
          <a:xfrm>
            <a:off x="4267200" y="1432560"/>
            <a:ext cx="1574800" cy="426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2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2D680-C0C2-43F5-8D79-B5D42DCB9587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496F04-CAFF-48F3-B822-040C0EFA0568}"/>
              </a:ext>
            </a:extLst>
          </p:cNvPr>
          <p:cNvSpPr/>
          <p:nvPr/>
        </p:nvSpPr>
        <p:spPr>
          <a:xfrm>
            <a:off x="4267200" y="1432560"/>
            <a:ext cx="1574800" cy="426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0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D0DFD-D28C-4047-B3B3-76CDF7B05D98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F76A2-7754-40B4-AA6D-48E636DC4EDC}"/>
              </a:ext>
            </a:extLst>
          </p:cNvPr>
          <p:cNvSpPr/>
          <p:nvPr/>
        </p:nvSpPr>
        <p:spPr>
          <a:xfrm>
            <a:off x="3399240" y="3576320"/>
            <a:ext cx="316992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8AE77-B86B-4238-B88C-983204BA51CE}"/>
              </a:ext>
            </a:extLst>
          </p:cNvPr>
          <p:cNvSpPr/>
          <p:nvPr/>
        </p:nvSpPr>
        <p:spPr>
          <a:xfrm>
            <a:off x="9027880" y="3586480"/>
            <a:ext cx="210312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D0DFD-D28C-4047-B3B3-76CDF7B05D98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7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0533B-59BD-42C4-8A1F-9501E103C3EA}"/>
              </a:ext>
            </a:extLst>
          </p:cNvPr>
          <p:cNvSpPr/>
          <p:nvPr/>
        </p:nvSpPr>
        <p:spPr>
          <a:xfrm>
            <a:off x="1506220" y="483954"/>
            <a:ext cx="9179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The Data Science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839451-915E-4C28-96AF-5DC269F21432}"/>
              </a:ext>
            </a:extLst>
          </p:cNvPr>
          <p:cNvSpPr/>
          <p:nvPr/>
        </p:nvSpPr>
        <p:spPr>
          <a:xfrm>
            <a:off x="3506470" y="1589271"/>
            <a:ext cx="5179060" cy="444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accent1"/>
                </a:solidFill>
              </a:rPr>
              <a:t>Identify the question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accent1"/>
                </a:solidFill>
              </a:rPr>
              <a:t>Get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accent1"/>
                </a:solidFill>
              </a:rPr>
              <a:t>Clean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the results</a:t>
            </a:r>
          </a:p>
        </p:txBody>
      </p:sp>
    </p:spTree>
    <p:extLst>
      <p:ext uri="{BB962C8B-B14F-4D97-AF65-F5344CB8AC3E}">
        <p14:creationId xmlns:p14="http://schemas.microsoft.com/office/powerpoint/2010/main" val="309940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else: 	               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-1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257402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else: 	               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-1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364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953835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0858D5-8BA4-4D78-8AA6-77CA31714F3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9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6F0891-E8DB-42F4-9327-39F47CEA66EF}"/>
              </a:ext>
            </a:extLst>
          </p:cNvPr>
          <p:cNvGrpSpPr/>
          <p:nvPr/>
        </p:nvGrpSpPr>
        <p:grpSpPr>
          <a:xfrm>
            <a:off x="2114550" y="355237"/>
            <a:ext cx="7962900" cy="6411686"/>
            <a:chOff x="2114550" y="192677"/>
            <a:chExt cx="7962900" cy="64116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0C64F22-938C-4FCF-BFB1-2A45C3FAFEFB}"/>
                </a:ext>
              </a:extLst>
            </p:cNvPr>
            <p:cNvGrpSpPr/>
            <p:nvPr/>
          </p:nvGrpSpPr>
          <p:grpSpPr>
            <a:xfrm>
              <a:off x="2114550" y="192677"/>
              <a:ext cx="7962900" cy="6411686"/>
              <a:chOff x="2114550" y="223157"/>
              <a:chExt cx="7962900" cy="641168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ED6E2FD-8D09-49D9-8F46-4BE05FA27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4550" y="223157"/>
                <a:ext cx="7962900" cy="64116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0FC570-4A90-421B-8605-228170D54310}"/>
                  </a:ext>
                </a:extLst>
              </p:cNvPr>
              <p:cNvSpPr/>
              <p:nvPr/>
            </p:nvSpPr>
            <p:spPr>
              <a:xfrm>
                <a:off x="5679440" y="4399280"/>
                <a:ext cx="243840" cy="37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737BFD-7F8D-4C8D-8A1E-45941978B92E}"/>
                </a:ext>
              </a:extLst>
            </p:cNvPr>
            <p:cNvSpPr/>
            <p:nvPr/>
          </p:nvSpPr>
          <p:spPr>
            <a:xfrm>
              <a:off x="5699760" y="4287520"/>
              <a:ext cx="487680" cy="7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0858D5-8BA4-4D78-8AA6-77CA31714F3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62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https://pbs.twimg.com/media/BjquvFdIAAA6qld.jpg">
            <a:extLst>
              <a:ext uri="{FF2B5EF4-FFF2-40B4-BE49-F238E27FC236}">
                <a16:creationId xmlns:a16="http://schemas.microsoft.com/office/drawing/2014/main" id="{4D21A9A5-A7DA-4C28-850E-A6DB985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" y="592363"/>
            <a:ext cx="3411914" cy="4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0" name="Picture 8" descr="Related image">
            <a:extLst>
              <a:ext uri="{FF2B5EF4-FFF2-40B4-BE49-F238E27FC236}">
                <a16:creationId xmlns:a16="http://schemas.microsoft.com/office/drawing/2014/main" id="{3B616F62-22A2-4A85-90C9-F9F1EE73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28" y="2308731"/>
            <a:ext cx="4361173" cy="4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s://pbs.twimg.com/media/BjquvFdIAAA6qld.jpg">
            <a:extLst>
              <a:ext uri="{FF2B5EF4-FFF2-40B4-BE49-F238E27FC236}">
                <a16:creationId xmlns:a16="http://schemas.microsoft.com/office/drawing/2014/main" id="{4D21A9A5-A7DA-4C28-850E-A6DB985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" y="592363"/>
            <a:ext cx="3411914" cy="4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2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0" name="Picture 8" descr="Related image">
            <a:extLst>
              <a:ext uri="{FF2B5EF4-FFF2-40B4-BE49-F238E27FC236}">
                <a16:creationId xmlns:a16="http://schemas.microsoft.com/office/drawing/2014/main" id="{3B616F62-22A2-4A85-90C9-F9F1EE73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28" y="2308731"/>
            <a:ext cx="4361173" cy="4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s://pbs.twimg.com/media/BjquvFdIAAA6qld.jpg">
            <a:extLst>
              <a:ext uri="{FF2B5EF4-FFF2-40B4-BE49-F238E27FC236}">
                <a16:creationId xmlns:a16="http://schemas.microsoft.com/office/drawing/2014/main" id="{4D21A9A5-A7DA-4C28-850E-A6DB985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" y="592363"/>
            <a:ext cx="3411914" cy="4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https://kittentoob.com/wp-content/uploads/2017/12/Hairless-Cats-3-750x467.jpg">
            <a:extLst>
              <a:ext uri="{FF2B5EF4-FFF2-40B4-BE49-F238E27FC236}">
                <a16:creationId xmlns:a16="http://schemas.microsoft.com/office/drawing/2014/main" id="{BBDAF5E1-78DC-4405-9BAB-0E4C167D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31" y="669304"/>
            <a:ext cx="5432098" cy="33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92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9435D3-D86D-4DA3-8AEC-9D60EF852B1E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964B9A-481D-4EE8-A263-FE8CEC5578A6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55BE00E-0115-4494-AB87-ECFE70326024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1ED35F9-7078-41E1-9DD1-40E2F3EDA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A0E635A-CFBB-4A91-89FC-F74B1715C6D8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C891BF-6276-4988-93F8-8362928B79B3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13C8E5-364F-4DCD-8531-6FE344254755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0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0E12A6E-4974-4A98-864A-8E57425F08A6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E91AB2-A3E2-4BEC-9CF0-DA31BF72F18F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C1B3E07-E801-4E91-98C7-284E2BE320B1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6D75F23-8BD6-4744-B26E-240C20A6C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77A730F-16FF-4EAD-8E9A-BD83CB683695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17361C-8174-4892-9E33-2027B5A23913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50D01-E46D-4060-9B4D-BD2AE0ABB4B6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	 	</a:t>
            </a:r>
            <a:r>
              <a:rPr lang="en-US" sz="3600" dirty="0">
                <a:solidFill>
                  <a:schemeClr val="accent1"/>
                </a:solidFill>
              </a:rPr>
              <a:t>rule 1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3 …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7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545338-5602-493B-AD69-14FE5E9713FE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C6143F-27E9-4562-9258-0DEDD783E889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F0773D-C078-446A-BF0B-1B35DEDBA260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576084B-9066-455C-ADDF-DEA7F8004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AE0044-3C43-4C39-8565-03EA7A0780E1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B30500-A5BD-495F-AED9-19CC8455DB46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158CB8-13BE-4CF9-A319-C000141550CC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	 	</a:t>
            </a:r>
            <a:r>
              <a:rPr lang="en-US" sz="3600" dirty="0">
                <a:solidFill>
                  <a:schemeClr val="accent1"/>
                </a:solidFill>
              </a:rPr>
              <a:t>rule 1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3 …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“cat”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0533B-59BD-42C4-8A1F-9501E103C3EA}"/>
              </a:ext>
            </a:extLst>
          </p:cNvPr>
          <p:cNvSpPr/>
          <p:nvPr/>
        </p:nvSpPr>
        <p:spPr>
          <a:xfrm>
            <a:off x="1506220" y="483954"/>
            <a:ext cx="9179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The Data Science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839451-915E-4C28-96AF-5DC269F21432}"/>
              </a:ext>
            </a:extLst>
          </p:cNvPr>
          <p:cNvSpPr/>
          <p:nvPr/>
        </p:nvSpPr>
        <p:spPr>
          <a:xfrm>
            <a:off x="3506470" y="1589271"/>
            <a:ext cx="5179060" cy="444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question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accent1"/>
                </a:solidFill>
              </a:rPr>
              <a:t>Explore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accent1"/>
                </a:solidFill>
              </a:rPr>
              <a:t>Model the data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the results</a:t>
            </a:r>
          </a:p>
        </p:txBody>
      </p:sp>
    </p:spTree>
    <p:extLst>
      <p:ext uri="{BB962C8B-B14F-4D97-AF65-F5344CB8AC3E}">
        <p14:creationId xmlns:p14="http://schemas.microsoft.com/office/powerpoint/2010/main" val="933187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B3771-1EED-47C7-9CAE-DED0ED1F56E3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471126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2B3771-1EED-47C7-9CAE-DED0ED1F56E3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035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77716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5ED5E9-FA9B-4E4F-A7A8-B44BE9B00719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7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68189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58C68A-D728-4A15-AD4B-557112F4DF07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2101908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70087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675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699A8B3-E1B0-4E51-952F-B57E3FF2C341}"/>
              </a:ext>
            </a:extLst>
          </p:cNvPr>
          <p:cNvSpPr txBox="1"/>
          <p:nvPr/>
        </p:nvSpPr>
        <p:spPr>
          <a:xfrm>
            <a:off x="5259614" y="751841"/>
            <a:ext cx="674116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Common ML Algorithms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Logistic Regression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Naïve Bayes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Support Vector Machine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Decision Tree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K-Nearest Neighbor</a:t>
            </a:r>
          </a:p>
          <a:p>
            <a:pPr algn="ctr">
              <a:lnSpc>
                <a:spcPct val="150000"/>
              </a:lnSpc>
            </a:pPr>
            <a:endParaRPr lang="en-US" sz="3200" dirty="0">
              <a:solidFill>
                <a:schemeClr val="accent1"/>
              </a:solidFill>
            </a:endParaRPr>
          </a:p>
          <a:p>
            <a:pPr algn="ctr"/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B9F0F-DB86-4578-9231-17773BC54A9C}"/>
              </a:ext>
            </a:extLst>
          </p:cNvPr>
          <p:cNvGrpSpPr/>
          <p:nvPr/>
        </p:nvGrpSpPr>
        <p:grpSpPr>
          <a:xfrm>
            <a:off x="1152896" y="2129769"/>
            <a:ext cx="2121164" cy="2125592"/>
            <a:chOff x="4127237" y="3976953"/>
            <a:chExt cx="2121164" cy="21255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9E7427-EBFD-4C19-ADDF-AE96705419D3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6" name="Picture 6" descr="Image result for algorithm icon">
              <a:extLst>
                <a:ext uri="{FF2B5EF4-FFF2-40B4-BE49-F238E27FC236}">
                  <a16:creationId xmlns:a16="http://schemas.microsoft.com/office/drawing/2014/main" id="{C30C4FBC-22D7-4FB2-B9D0-80BD00557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53F15AD-2A87-4FA8-B43A-FA1C273C50B2}"/>
              </a:ext>
            </a:extLst>
          </p:cNvPr>
          <p:cNvSpPr/>
          <p:nvPr/>
        </p:nvSpPr>
        <p:spPr>
          <a:xfrm>
            <a:off x="4563590" y="2530845"/>
            <a:ext cx="696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23177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5A4A34-519D-4AB0-B7A1-3CC466893957}"/>
              </a:ext>
            </a:extLst>
          </p:cNvPr>
          <p:cNvGrpSpPr/>
          <p:nvPr/>
        </p:nvGrpSpPr>
        <p:grpSpPr>
          <a:xfrm>
            <a:off x="6240331" y="2867724"/>
            <a:ext cx="1312675" cy="1315415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884E9C-451B-4CA1-89A2-86A8AD82C451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EE3593C0-FE24-46AB-8F9A-58136EB88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60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accent1"/>
                </a:solidFill>
              </a:rPr>
              <a:t>input</a:t>
            </a:r>
            <a:r>
              <a:rPr lang="en-US" sz="3600" dirty="0">
                <a:solidFill>
                  <a:schemeClr val="accent1"/>
                </a:solidFill>
              </a:rPr>
              <a:t> *1.8 + 32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7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970F5C-40EF-4C96-8AA0-AB283E0C5548}"/>
              </a:ext>
            </a:extLst>
          </p:cNvPr>
          <p:cNvSpPr/>
          <p:nvPr/>
        </p:nvSpPr>
        <p:spPr>
          <a:xfrm>
            <a:off x="3347491" y="2087690"/>
            <a:ext cx="54970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Machine Learning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6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6096000" y="3209097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FCBB2-64A7-4E72-8625-D9E14ED97A05}"/>
              </a:ext>
            </a:extLst>
          </p:cNvPr>
          <p:cNvCxnSpPr>
            <a:cxnSpLocks/>
          </p:cNvCxnSpPr>
          <p:nvPr/>
        </p:nvCxnSpPr>
        <p:spPr>
          <a:xfrm flipH="1">
            <a:off x="9184640" y="3532262"/>
            <a:ext cx="78723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10003517" y="314781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21559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4663440" y="3147814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5052918" y="2452171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2788771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4663440" y="3147814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5052918" y="2452171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ML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7F76F-9CD9-45E9-A8FE-7683E9C206E5}"/>
              </a:ext>
            </a:extLst>
          </p:cNvPr>
          <p:cNvSpPr/>
          <p:nvPr/>
        </p:nvSpPr>
        <p:spPr>
          <a:xfrm>
            <a:off x="913463" y="3146474"/>
            <a:ext cx="2825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input: </a:t>
            </a:r>
            <a:r>
              <a:rPr lang="en-US" sz="3600" b="1" dirty="0">
                <a:solidFill>
                  <a:srgbClr val="C00000"/>
                </a:solidFill>
              </a:rPr>
              <a:t>38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F9220A-B8D9-4107-9917-A1EF8F8320B1}"/>
              </a:ext>
            </a:extLst>
          </p:cNvPr>
          <p:cNvCxnSpPr>
            <a:cxnSpLocks/>
          </p:cNvCxnSpPr>
          <p:nvPr/>
        </p:nvCxnSpPr>
        <p:spPr>
          <a:xfrm>
            <a:off x="3733636" y="3479799"/>
            <a:ext cx="7977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348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4663440" y="3147814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FCBB2-64A7-4E72-8625-D9E14ED97A05}"/>
              </a:ext>
            </a:extLst>
          </p:cNvPr>
          <p:cNvCxnSpPr>
            <a:cxnSpLocks/>
          </p:cNvCxnSpPr>
          <p:nvPr/>
        </p:nvCxnSpPr>
        <p:spPr>
          <a:xfrm>
            <a:off x="7736676" y="3486541"/>
            <a:ext cx="8993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5052918" y="2452171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A69525-52A6-49CD-9E0C-31AEC79778A0}"/>
              </a:ext>
            </a:extLst>
          </p:cNvPr>
          <p:cNvSpPr/>
          <p:nvPr/>
        </p:nvSpPr>
        <p:spPr>
          <a:xfrm>
            <a:off x="913463" y="3146474"/>
            <a:ext cx="2825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input: </a:t>
            </a:r>
            <a:r>
              <a:rPr lang="en-US" sz="3600" b="1" dirty="0">
                <a:solidFill>
                  <a:srgbClr val="C00000"/>
                </a:solidFill>
              </a:rPr>
              <a:t>38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036808-5CCF-43DC-932B-0AAE387D74CD}"/>
              </a:ext>
            </a:extLst>
          </p:cNvPr>
          <p:cNvCxnSpPr>
            <a:cxnSpLocks/>
          </p:cNvCxnSpPr>
          <p:nvPr/>
        </p:nvCxnSpPr>
        <p:spPr>
          <a:xfrm>
            <a:off x="3733636" y="3479799"/>
            <a:ext cx="7977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62D69-E7AD-4682-A83D-0ECFFFA94E3D}"/>
              </a:ext>
            </a:extLst>
          </p:cNvPr>
          <p:cNvSpPr/>
          <p:nvPr/>
        </p:nvSpPr>
        <p:spPr>
          <a:xfrm>
            <a:off x="8675703" y="3146474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100.4</a:t>
            </a:r>
          </a:p>
        </p:txBody>
      </p:sp>
    </p:spTree>
    <p:extLst>
      <p:ext uri="{BB962C8B-B14F-4D97-AF65-F5344CB8AC3E}">
        <p14:creationId xmlns:p14="http://schemas.microsoft.com/office/powerpoint/2010/main" val="28174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597060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589122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135928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139530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582504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1617008" y="286003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282937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282937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48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41A2A1-85C9-4F84-AAA0-1551FEBB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9" y="3862450"/>
            <a:ext cx="2047286" cy="2047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597060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589122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135928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139530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582504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1617008" y="286003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282937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282937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94E355-398D-4847-A5A5-6760733B4639}"/>
              </a:ext>
            </a:extLst>
          </p:cNvPr>
          <p:cNvGrpSpPr/>
          <p:nvPr/>
        </p:nvGrpSpPr>
        <p:grpSpPr>
          <a:xfrm>
            <a:off x="4831608" y="3862450"/>
            <a:ext cx="2277533" cy="2277533"/>
            <a:chOff x="8515349" y="2319864"/>
            <a:chExt cx="2277533" cy="2277533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E878513-A4F9-4DFD-86B8-DD44C109C5FE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AF0EADD-A061-404E-B3F0-666F571C5039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779FF0-12F7-4483-9BCC-A1DB29D27E70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8AD288-B50B-44FC-8D8C-FED2EA5B709B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DA32F-CA31-4D8E-911E-1A154C24F248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1455D3-A5D1-45EF-A0B2-2102DFF9F4DD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10" descr="Related image">
              <a:extLst>
                <a:ext uri="{FF2B5EF4-FFF2-40B4-BE49-F238E27FC236}">
                  <a16:creationId xmlns:a16="http://schemas.microsoft.com/office/drawing/2014/main" id="{9A6AACDE-F59C-483C-BEE1-BEDF293F6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67A2740-D9A1-45C2-868D-A1C3DC98D5E9}"/>
              </a:ext>
            </a:extLst>
          </p:cNvPr>
          <p:cNvSpPr/>
          <p:nvPr/>
        </p:nvSpPr>
        <p:spPr>
          <a:xfrm>
            <a:off x="5163903" y="6109316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C0E1AC-9E63-4A86-A38F-06EC223402FF}"/>
              </a:ext>
            </a:extLst>
          </p:cNvPr>
          <p:cNvGrpSpPr/>
          <p:nvPr/>
        </p:nvGrpSpPr>
        <p:grpSpPr>
          <a:xfrm>
            <a:off x="1070694" y="3862450"/>
            <a:ext cx="2209800" cy="2082800"/>
            <a:chOff x="402167" y="3969015"/>
            <a:chExt cx="2209800" cy="20828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297046-9DD7-49A7-B300-E78E3B3D7659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2" descr="Image result for algorithm icon">
              <a:extLst>
                <a:ext uri="{FF2B5EF4-FFF2-40B4-BE49-F238E27FC236}">
                  <a16:creationId xmlns:a16="http://schemas.microsoft.com/office/drawing/2014/main" id="{43AF01B5-EA1C-45D0-A885-2A6191D3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675C4F3-B0F6-4599-BA24-CFC4ED61CDE9}"/>
              </a:ext>
            </a:extLst>
          </p:cNvPr>
          <p:cNvSpPr/>
          <p:nvPr/>
        </p:nvSpPr>
        <p:spPr>
          <a:xfrm>
            <a:off x="1091223" y="6133365"/>
            <a:ext cx="2235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NEW 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9998FD-4C02-4524-86AA-E4AA396F1D3E}"/>
              </a:ext>
            </a:extLst>
          </p:cNvPr>
          <p:cNvSpPr/>
          <p:nvPr/>
        </p:nvSpPr>
        <p:spPr>
          <a:xfrm>
            <a:off x="8584664" y="6133365"/>
            <a:ext cx="2762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PREDICTIONS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3246F3A-143B-4D5C-9809-33C42E0594AB}"/>
              </a:ext>
            </a:extLst>
          </p:cNvPr>
          <p:cNvSpPr/>
          <p:nvPr/>
        </p:nvSpPr>
        <p:spPr>
          <a:xfrm>
            <a:off x="3820849" y="4752457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CD94F6F-EB04-4E91-9331-AEDA9CB13BBD}"/>
              </a:ext>
            </a:extLst>
          </p:cNvPr>
          <p:cNvSpPr/>
          <p:nvPr/>
        </p:nvSpPr>
        <p:spPr>
          <a:xfrm>
            <a:off x="7705453" y="478123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18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F96DB-6E01-4351-8682-315C23287F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90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6229B7-0E8B-43E6-B197-EFB265F8CD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78442-9D6D-4630-A9CC-821815418223}"/>
              </a:ext>
            </a:extLst>
          </p:cNvPr>
          <p:cNvGrpSpPr/>
          <p:nvPr/>
        </p:nvGrpSpPr>
        <p:grpSpPr>
          <a:xfrm>
            <a:off x="5435600" y="2867724"/>
            <a:ext cx="1312675" cy="1315415"/>
            <a:chOff x="4127237" y="3976953"/>
            <a:chExt cx="2121164" cy="21255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A91817-A064-437F-8EF2-CDC11DB8E4E9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33" name="Picture 6" descr="Image result for algorithm icon">
              <a:extLst>
                <a:ext uri="{FF2B5EF4-FFF2-40B4-BE49-F238E27FC236}">
                  <a16:creationId xmlns:a16="http://schemas.microsoft.com/office/drawing/2014/main" id="{373CBA8B-3FB4-4845-B63E-99C3B6657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8537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361EF4-953E-4CD8-867B-1DB5128B87CB}"/>
              </a:ext>
            </a:extLst>
          </p:cNvPr>
          <p:cNvSpPr/>
          <p:nvPr/>
        </p:nvSpPr>
        <p:spPr>
          <a:xfrm>
            <a:off x="4564394" y="1711770"/>
            <a:ext cx="30632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Pareidolia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17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D1D41D-BDED-47F1-8FF7-3DA2C99213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89B6A-E156-498B-9A8A-C79B2DEB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6" y="0"/>
            <a:ext cx="952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970F5C-40EF-4C96-8AA0-AB283E0C5548}"/>
              </a:ext>
            </a:extLst>
          </p:cNvPr>
          <p:cNvSpPr/>
          <p:nvPr/>
        </p:nvSpPr>
        <p:spPr>
          <a:xfrm>
            <a:off x="2111576" y="2087690"/>
            <a:ext cx="79688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What is Machine Learning?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97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8BCFBE-1C23-4075-8F5A-AE3C27C38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DA11C34-5D83-403F-B8B6-6304F340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28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67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77D0BD-CFAA-4678-8FDD-9F9DB7D2E6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pareidolia">
            <a:extLst>
              <a:ext uri="{FF2B5EF4-FFF2-40B4-BE49-F238E27FC236}">
                <a16:creationId xmlns:a16="http://schemas.microsoft.com/office/drawing/2014/main" id="{7D6376AE-8A40-4FA8-A26A-9CCF599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0" y="0"/>
            <a:ext cx="9137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61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5B1AE-CA1F-45C4-AB95-17ACCF478A22}"/>
              </a:ext>
            </a:extLst>
          </p:cNvPr>
          <p:cNvSpPr/>
          <p:nvPr/>
        </p:nvSpPr>
        <p:spPr>
          <a:xfrm>
            <a:off x="1849120" y="2048936"/>
            <a:ext cx="84937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 of programming a computer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 you give a computer examples and it </a:t>
            </a:r>
            <a:r>
              <a:rPr lang="en-US" sz="4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learns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you want. </a:t>
            </a:r>
            <a:endParaRPr lang="en-US" sz="4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99A8B3-E1B0-4E51-952F-B57E3FF2C341}"/>
              </a:ext>
            </a:extLst>
          </p:cNvPr>
          <p:cNvSpPr txBox="1"/>
          <p:nvPr/>
        </p:nvSpPr>
        <p:spPr>
          <a:xfrm>
            <a:off x="2725420" y="680720"/>
            <a:ext cx="6741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Machine Learning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70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59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418A1-6B20-4553-A0DB-934C8591F048}"/>
              </a:ext>
            </a:extLst>
          </p:cNvPr>
          <p:cNvSpPr txBox="1"/>
          <p:nvPr/>
        </p:nvSpPr>
        <p:spPr>
          <a:xfrm>
            <a:off x="2346959" y="2204720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availability of data</a:t>
            </a:r>
          </a:p>
        </p:txBody>
      </p:sp>
    </p:spTree>
    <p:extLst>
      <p:ext uri="{BB962C8B-B14F-4D97-AF65-F5344CB8AC3E}">
        <p14:creationId xmlns:p14="http://schemas.microsoft.com/office/powerpoint/2010/main" val="2539866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418A1-6B20-4553-A0DB-934C8591F048}"/>
              </a:ext>
            </a:extLst>
          </p:cNvPr>
          <p:cNvSpPr txBox="1"/>
          <p:nvPr/>
        </p:nvSpPr>
        <p:spPr>
          <a:xfrm>
            <a:off x="2346959" y="2204720"/>
            <a:ext cx="749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availability of data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Sophistication of ML algorithms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17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418A1-6B20-4553-A0DB-934C8591F048}"/>
              </a:ext>
            </a:extLst>
          </p:cNvPr>
          <p:cNvSpPr txBox="1"/>
          <p:nvPr/>
        </p:nvSpPr>
        <p:spPr>
          <a:xfrm>
            <a:off x="2346959" y="2204720"/>
            <a:ext cx="7498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availability of data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Sophistication of ML algorithms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power and availability of computing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82286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2164090" y="2087690"/>
            <a:ext cx="78638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Types of Machine Learning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18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1781032" y="2067370"/>
            <a:ext cx="3348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7EC24-2D9B-48B8-809D-4A7B077A04EA}"/>
              </a:ext>
            </a:extLst>
          </p:cNvPr>
          <p:cNvSpPr/>
          <p:nvPr/>
        </p:nvSpPr>
        <p:spPr>
          <a:xfrm>
            <a:off x="6413992" y="2067370"/>
            <a:ext cx="412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46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3913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35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08077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7010CD-EF9E-44A9-9C8B-F4BD43883435}"/>
              </a:ext>
            </a:extLst>
          </p:cNvPr>
          <p:cNvSpPr/>
          <p:nvPr/>
        </p:nvSpPr>
        <p:spPr>
          <a:xfrm>
            <a:off x="186270" y="1401146"/>
            <a:ext cx="14656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B3742"/>
                </a:solidFill>
              </a:rPr>
              <a:t>Features</a:t>
            </a:r>
          </a:p>
          <a:p>
            <a:pPr algn="ctr"/>
            <a:r>
              <a:rPr lang="en-US" sz="2800" b="1" dirty="0">
                <a:solidFill>
                  <a:srgbClr val="FB3742"/>
                </a:solidFill>
              </a:rPr>
              <a:t>(X)</a:t>
            </a:r>
            <a:endParaRPr lang="en-US" sz="2800" dirty="0">
              <a:solidFill>
                <a:srgbClr val="FB3742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D1C5A42-87AF-4416-A276-314437DCA672}"/>
              </a:ext>
            </a:extLst>
          </p:cNvPr>
          <p:cNvSpPr/>
          <p:nvPr/>
        </p:nvSpPr>
        <p:spPr>
          <a:xfrm>
            <a:off x="1626528" y="1609416"/>
            <a:ext cx="375920" cy="167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9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6899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3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B90BE-2D31-4577-8006-FC19C5CFAF23}"/>
              </a:ext>
            </a:extLst>
          </p:cNvPr>
          <p:cNvSpPr/>
          <p:nvPr/>
        </p:nvSpPr>
        <p:spPr>
          <a:xfrm>
            <a:off x="10579592" y="1406970"/>
            <a:ext cx="11071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B3742"/>
                </a:solidFill>
              </a:rPr>
              <a:t>Target</a:t>
            </a:r>
          </a:p>
          <a:p>
            <a:pPr algn="ctr"/>
            <a:r>
              <a:rPr lang="en-US" sz="2800" b="1" dirty="0">
                <a:solidFill>
                  <a:srgbClr val="FB3742"/>
                </a:solidFill>
              </a:rPr>
              <a:t>(y)</a:t>
            </a:r>
            <a:endParaRPr lang="en-US" sz="2800" dirty="0">
              <a:solidFill>
                <a:srgbClr val="FB3742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06A6C7-BCFF-4519-8969-4ABCC545D6DC}"/>
              </a:ext>
            </a:extLst>
          </p:cNvPr>
          <p:cNvSpPr/>
          <p:nvPr/>
        </p:nvSpPr>
        <p:spPr>
          <a:xfrm rot="10800000">
            <a:off x="10232048" y="1629736"/>
            <a:ext cx="375920" cy="167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5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59751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B90BE-2D31-4577-8006-FC19C5CFAF23}"/>
              </a:ext>
            </a:extLst>
          </p:cNvPr>
          <p:cNvSpPr/>
          <p:nvPr/>
        </p:nvSpPr>
        <p:spPr>
          <a:xfrm>
            <a:off x="10579592" y="3652330"/>
            <a:ext cx="1119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B3742"/>
                </a:solidFill>
              </a:rPr>
              <a:t>Labels</a:t>
            </a:r>
            <a:endParaRPr lang="en-US" sz="2800" dirty="0">
              <a:solidFill>
                <a:srgbClr val="FB3742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06A6C7-BCFF-4519-8969-4ABCC545D6DC}"/>
              </a:ext>
            </a:extLst>
          </p:cNvPr>
          <p:cNvSpPr/>
          <p:nvPr/>
        </p:nvSpPr>
        <p:spPr>
          <a:xfrm rot="10800000">
            <a:off x="10232048" y="3875096"/>
            <a:ext cx="375920" cy="167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6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1781032" y="279210"/>
            <a:ext cx="3348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7EC24-2D9B-48B8-809D-4A7B077A04EA}"/>
              </a:ext>
            </a:extLst>
          </p:cNvPr>
          <p:cNvSpPr/>
          <p:nvPr/>
        </p:nvSpPr>
        <p:spPr>
          <a:xfrm>
            <a:off x="6413992" y="279210"/>
            <a:ext cx="412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E8C543-A937-480F-8590-45CCE509A5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390226"/>
          <a:ext cx="28448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0977DE2-F3C8-47D1-B6B9-8E7EBC975181}"/>
              </a:ext>
            </a:extLst>
          </p:cNvPr>
          <p:cNvGrpSpPr/>
          <p:nvPr/>
        </p:nvGrpSpPr>
        <p:grpSpPr>
          <a:xfrm>
            <a:off x="2431588" y="2035977"/>
            <a:ext cx="649606" cy="4537710"/>
            <a:chOff x="2431588" y="1365417"/>
            <a:chExt cx="649606" cy="4537710"/>
          </a:xfrm>
        </p:grpSpPr>
        <p:pic>
          <p:nvPicPr>
            <p:cNvPr id="7" name="Picture 2" descr="Image result for songs icon">
              <a:extLst>
                <a:ext uri="{FF2B5EF4-FFF2-40B4-BE49-F238E27FC236}">
                  <a16:creationId xmlns:a16="http://schemas.microsoft.com/office/drawing/2014/main" id="{B46E61C8-225B-4C50-B44A-62953E654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9" y="13654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songs icon">
              <a:extLst>
                <a:ext uri="{FF2B5EF4-FFF2-40B4-BE49-F238E27FC236}">
                  <a16:creationId xmlns:a16="http://schemas.microsoft.com/office/drawing/2014/main" id="{CFFA533B-B3EC-47C6-883B-37B024F5C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00549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songs icon">
              <a:extLst>
                <a:ext uri="{FF2B5EF4-FFF2-40B4-BE49-F238E27FC236}">
                  <a16:creationId xmlns:a16="http://schemas.microsoft.com/office/drawing/2014/main" id="{7155B018-91EF-4A84-AFAC-4D305A36D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65510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ongs icon">
              <a:extLst>
                <a:ext uri="{FF2B5EF4-FFF2-40B4-BE49-F238E27FC236}">
                  <a16:creationId xmlns:a16="http://schemas.microsoft.com/office/drawing/2014/main" id="{7934DF3E-C567-43FF-9C24-741AE348C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30470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songs icon">
              <a:extLst>
                <a:ext uri="{FF2B5EF4-FFF2-40B4-BE49-F238E27FC236}">
                  <a16:creationId xmlns:a16="http://schemas.microsoft.com/office/drawing/2014/main" id="{E5124E32-6222-4F42-8272-5A6DD26E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95431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songs icon">
              <a:extLst>
                <a:ext uri="{FF2B5EF4-FFF2-40B4-BE49-F238E27FC236}">
                  <a16:creationId xmlns:a16="http://schemas.microsoft.com/office/drawing/2014/main" id="{BF62C96A-9C16-41CE-B15A-1FB900901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46039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songs icon">
              <a:extLst>
                <a:ext uri="{FF2B5EF4-FFF2-40B4-BE49-F238E27FC236}">
                  <a16:creationId xmlns:a16="http://schemas.microsoft.com/office/drawing/2014/main" id="{11912865-D370-4B25-858C-BB1C9991E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525352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9A02236-151E-4183-BD43-185F3C7FA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91392"/>
              </p:ext>
            </p:extLst>
          </p:nvPr>
        </p:nvGraphicFramePr>
        <p:xfrm>
          <a:off x="7193280" y="1390226"/>
          <a:ext cx="28448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92656DCD-90A8-488B-AD75-8D6A5576975C}"/>
              </a:ext>
            </a:extLst>
          </p:cNvPr>
          <p:cNvGrpSpPr/>
          <p:nvPr/>
        </p:nvGrpSpPr>
        <p:grpSpPr>
          <a:xfrm>
            <a:off x="7592868" y="2034118"/>
            <a:ext cx="649606" cy="4537710"/>
            <a:chOff x="2431588" y="1365417"/>
            <a:chExt cx="649606" cy="4537710"/>
          </a:xfrm>
        </p:grpSpPr>
        <p:pic>
          <p:nvPicPr>
            <p:cNvPr id="17" name="Picture 2" descr="Image result for songs icon">
              <a:extLst>
                <a:ext uri="{FF2B5EF4-FFF2-40B4-BE49-F238E27FC236}">
                  <a16:creationId xmlns:a16="http://schemas.microsoft.com/office/drawing/2014/main" id="{3587866B-0DD2-4900-9826-C76BC2B21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9" y="13654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songs icon">
              <a:extLst>
                <a:ext uri="{FF2B5EF4-FFF2-40B4-BE49-F238E27FC236}">
                  <a16:creationId xmlns:a16="http://schemas.microsoft.com/office/drawing/2014/main" id="{937EEE11-1666-4F87-BD46-4595DFB11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00549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songs icon">
              <a:extLst>
                <a:ext uri="{FF2B5EF4-FFF2-40B4-BE49-F238E27FC236}">
                  <a16:creationId xmlns:a16="http://schemas.microsoft.com/office/drawing/2014/main" id="{8C8E2477-6A8A-44EC-BEAA-A79C1B155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65510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songs icon">
              <a:extLst>
                <a:ext uri="{FF2B5EF4-FFF2-40B4-BE49-F238E27FC236}">
                  <a16:creationId xmlns:a16="http://schemas.microsoft.com/office/drawing/2014/main" id="{116E5C49-CBA6-464B-8667-5D82012F5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30470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songs icon">
              <a:extLst>
                <a:ext uri="{FF2B5EF4-FFF2-40B4-BE49-F238E27FC236}">
                  <a16:creationId xmlns:a16="http://schemas.microsoft.com/office/drawing/2014/main" id="{6E7F8605-FBC9-4680-8DCD-8EBF30044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95431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mage result for songs icon">
              <a:extLst>
                <a:ext uri="{FF2B5EF4-FFF2-40B4-BE49-F238E27FC236}">
                  <a16:creationId xmlns:a16="http://schemas.microsoft.com/office/drawing/2014/main" id="{D6849155-407C-47F5-A9E8-66A805B49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46039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songs icon">
              <a:extLst>
                <a:ext uri="{FF2B5EF4-FFF2-40B4-BE49-F238E27FC236}">
                  <a16:creationId xmlns:a16="http://schemas.microsoft.com/office/drawing/2014/main" id="{2C398F26-2AEF-46B0-94D1-57D5B9CFC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525352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979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9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8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8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8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9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36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7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947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9826DB-6FD5-42DF-9BFF-49E91EF445F7}"/>
              </a:ext>
            </a:extLst>
          </p:cNvPr>
          <p:cNvSpPr/>
          <p:nvPr/>
        </p:nvSpPr>
        <p:spPr>
          <a:xfrm>
            <a:off x="4389120" y="124318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69082-FAD6-4BE0-9E6A-1E18F8F7373F}"/>
              </a:ext>
            </a:extLst>
          </p:cNvPr>
          <p:cNvSpPr/>
          <p:nvPr/>
        </p:nvSpPr>
        <p:spPr>
          <a:xfrm>
            <a:off x="6878002" y="121539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7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E385C7-790C-498A-8E13-BF96134B8F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728720" y="3647440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5B1D8E-281F-4B46-90C4-786F844317D2}"/>
              </a:ext>
            </a:extLst>
          </p:cNvPr>
          <p:cNvCxnSpPr/>
          <p:nvPr/>
        </p:nvCxnSpPr>
        <p:spPr>
          <a:xfrm flipH="1" flipV="1">
            <a:off x="7894002" y="3662679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0E30E-93AC-4B4F-844B-8EE3D7E365AA}"/>
              </a:ext>
            </a:extLst>
          </p:cNvPr>
          <p:cNvSpPr/>
          <p:nvPr/>
        </p:nvSpPr>
        <p:spPr>
          <a:xfrm>
            <a:off x="2819461" y="3307596"/>
            <a:ext cx="919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Pop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1E71C-F40A-4F32-B86E-B286E3BAE86B}"/>
              </a:ext>
            </a:extLst>
          </p:cNvPr>
          <p:cNvSpPr/>
          <p:nvPr/>
        </p:nvSpPr>
        <p:spPr>
          <a:xfrm>
            <a:off x="8572213" y="3307595"/>
            <a:ext cx="1099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Rock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F14A95-4CC8-4BD4-8E5B-04D1F7902F42}"/>
              </a:ext>
            </a:extLst>
          </p:cNvPr>
          <p:cNvSpPr/>
          <p:nvPr/>
        </p:nvSpPr>
        <p:spPr>
          <a:xfrm>
            <a:off x="5544691" y="3345069"/>
            <a:ext cx="1270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74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9826DB-6FD5-42DF-9BFF-49E91EF445F7}"/>
              </a:ext>
            </a:extLst>
          </p:cNvPr>
          <p:cNvSpPr/>
          <p:nvPr/>
        </p:nvSpPr>
        <p:spPr>
          <a:xfrm>
            <a:off x="4389120" y="124318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69082-FAD6-4BE0-9E6A-1E18F8F7373F}"/>
              </a:ext>
            </a:extLst>
          </p:cNvPr>
          <p:cNvSpPr/>
          <p:nvPr/>
        </p:nvSpPr>
        <p:spPr>
          <a:xfrm>
            <a:off x="6878002" y="121539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0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7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9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E385C7-790C-498A-8E13-BF96134B8F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728720" y="3647440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5B1D8E-281F-4B46-90C4-786F844317D2}"/>
              </a:ext>
            </a:extLst>
          </p:cNvPr>
          <p:cNvCxnSpPr/>
          <p:nvPr/>
        </p:nvCxnSpPr>
        <p:spPr>
          <a:xfrm flipH="1" flipV="1">
            <a:off x="7894002" y="3662679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0E30E-93AC-4B4F-844B-8EE3D7E365AA}"/>
              </a:ext>
            </a:extLst>
          </p:cNvPr>
          <p:cNvSpPr/>
          <p:nvPr/>
        </p:nvSpPr>
        <p:spPr>
          <a:xfrm>
            <a:off x="2819461" y="3307596"/>
            <a:ext cx="95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‘90s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1E71C-F40A-4F32-B86E-B286E3BAE86B}"/>
              </a:ext>
            </a:extLst>
          </p:cNvPr>
          <p:cNvSpPr/>
          <p:nvPr/>
        </p:nvSpPr>
        <p:spPr>
          <a:xfrm>
            <a:off x="8572213" y="3307595"/>
            <a:ext cx="95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‘00s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F14A95-4CC8-4BD4-8E5B-04D1F7902F42}"/>
              </a:ext>
            </a:extLst>
          </p:cNvPr>
          <p:cNvSpPr/>
          <p:nvPr/>
        </p:nvSpPr>
        <p:spPr>
          <a:xfrm>
            <a:off x="5463411" y="3345069"/>
            <a:ext cx="1408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decade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4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1781032" y="1305370"/>
            <a:ext cx="3348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7EC24-2D9B-48B8-809D-4A7B077A04EA}"/>
              </a:ext>
            </a:extLst>
          </p:cNvPr>
          <p:cNvSpPr/>
          <p:nvPr/>
        </p:nvSpPr>
        <p:spPr>
          <a:xfrm>
            <a:off x="6413992" y="1305370"/>
            <a:ext cx="412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7F9B-BA82-48BA-A2B2-E1BAC36E5FC6}"/>
              </a:ext>
            </a:extLst>
          </p:cNvPr>
          <p:cNvSpPr/>
          <p:nvPr/>
        </p:nvSpPr>
        <p:spPr>
          <a:xfrm>
            <a:off x="2325444" y="2513009"/>
            <a:ext cx="2259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Regression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282F7-181E-466C-B76E-7F99105125AD}"/>
              </a:ext>
            </a:extLst>
          </p:cNvPr>
          <p:cNvSpPr/>
          <p:nvPr/>
        </p:nvSpPr>
        <p:spPr>
          <a:xfrm>
            <a:off x="2106569" y="3286570"/>
            <a:ext cx="2697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Classification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EABA3-978E-458D-93E7-BA044179FB6D}"/>
              </a:ext>
            </a:extLst>
          </p:cNvPr>
          <p:cNvSpPr/>
          <p:nvPr/>
        </p:nvSpPr>
        <p:spPr>
          <a:xfrm>
            <a:off x="7423531" y="2513009"/>
            <a:ext cx="2102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Clustering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5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5330566" y="2087690"/>
            <a:ext cx="15308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Data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0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7F780-6BBA-4B1B-8D82-5C454515BD22}"/>
              </a:ext>
            </a:extLst>
          </p:cNvPr>
          <p:cNvSpPr txBox="1"/>
          <p:nvPr/>
        </p:nvSpPr>
        <p:spPr>
          <a:xfrm>
            <a:off x="4047083" y="1269415"/>
            <a:ext cx="4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2537178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3CF25-6CD9-429B-8DFD-AEC8A58FE704}"/>
              </a:ext>
            </a:extLst>
          </p:cNvPr>
          <p:cNvSpPr txBox="1"/>
          <p:nvPr/>
        </p:nvSpPr>
        <p:spPr>
          <a:xfrm>
            <a:off x="2317089" y="1310640"/>
            <a:ext cx="7557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The best data has 3 qualities: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B585-BD8F-4CFB-A4DE-52A95771DF8C}"/>
              </a:ext>
            </a:extLst>
          </p:cNvPr>
          <p:cNvSpPr txBox="1"/>
          <p:nvPr/>
        </p:nvSpPr>
        <p:spPr>
          <a:xfrm>
            <a:off x="4568340" y="2692400"/>
            <a:ext cx="3055315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2662926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458EA38-A2DD-44F6-95D5-B93F1DDDC48E}"/>
              </a:ext>
            </a:extLst>
          </p:cNvPr>
          <p:cNvSpPr txBox="1"/>
          <p:nvPr/>
        </p:nvSpPr>
        <p:spPr>
          <a:xfrm>
            <a:off x="-294030" y="213360"/>
            <a:ext cx="755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5A5A5"/>
                </a:solidFill>
              </a:rPr>
              <a:t>The best data has 3 qualities:</a:t>
            </a:r>
          </a:p>
        </p:txBody>
      </p:sp>
    </p:spTree>
    <p:extLst>
      <p:ext uri="{BB962C8B-B14F-4D97-AF65-F5344CB8AC3E}">
        <p14:creationId xmlns:p14="http://schemas.microsoft.com/office/powerpoint/2010/main" val="3274286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20173"/>
              </p:ext>
            </p:extLst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3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3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3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D5A934-ABC4-43F6-BB5A-08BEED33183F}"/>
              </a:ext>
            </a:extLst>
          </p:cNvPr>
          <p:cNvSpPr txBox="1"/>
          <p:nvPr/>
        </p:nvSpPr>
        <p:spPr>
          <a:xfrm>
            <a:off x="1179171" y="335280"/>
            <a:ext cx="1370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3959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2126510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32774"/>
              </p:ext>
            </p:extLst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B6E705FA-925C-4E57-9AA6-713768AA38FC}"/>
              </a:ext>
            </a:extLst>
          </p:cNvPr>
          <p:cNvSpPr/>
          <p:nvPr/>
        </p:nvSpPr>
        <p:spPr>
          <a:xfrm>
            <a:off x="426720" y="2143760"/>
            <a:ext cx="2641599" cy="4196080"/>
          </a:xfrm>
          <a:prstGeom prst="downArrow">
            <a:avLst/>
          </a:prstGeom>
          <a:gradFill flip="none" rotWithShape="1">
            <a:gsLst>
              <a:gs pos="0">
                <a:srgbClr val="F13959">
                  <a:tint val="66000"/>
                  <a:satMod val="160000"/>
                </a:srgbClr>
              </a:gs>
              <a:gs pos="50000">
                <a:srgbClr val="F13959">
                  <a:tint val="44500"/>
                  <a:satMod val="160000"/>
                </a:srgbClr>
              </a:gs>
              <a:gs pos="100000">
                <a:srgbClr val="F1395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30409-6442-4577-A8DA-12C203D6A684}"/>
              </a:ext>
            </a:extLst>
          </p:cNvPr>
          <p:cNvSpPr txBox="1"/>
          <p:nvPr/>
        </p:nvSpPr>
        <p:spPr>
          <a:xfrm>
            <a:off x="680721" y="335280"/>
            <a:ext cx="21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3959"/>
                </a:solidFill>
              </a:rPr>
              <a:t>Coverage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5FEAB-5384-4BA3-ABFC-47D9C70D7B52}"/>
              </a:ext>
            </a:extLst>
          </p:cNvPr>
          <p:cNvSpPr txBox="1"/>
          <p:nvPr/>
        </p:nvSpPr>
        <p:spPr>
          <a:xfrm>
            <a:off x="665480" y="5008880"/>
            <a:ext cx="21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762567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B6E705FA-925C-4E57-9AA6-713768AA38FC}"/>
              </a:ext>
            </a:extLst>
          </p:cNvPr>
          <p:cNvSpPr/>
          <p:nvPr/>
        </p:nvSpPr>
        <p:spPr>
          <a:xfrm rot="16200000">
            <a:off x="6891019" y="-3304541"/>
            <a:ext cx="1214122" cy="8026399"/>
          </a:xfrm>
          <a:prstGeom prst="downArrow">
            <a:avLst/>
          </a:prstGeom>
          <a:gradFill flip="none" rotWithShape="1">
            <a:gsLst>
              <a:gs pos="0">
                <a:srgbClr val="F13959">
                  <a:tint val="66000"/>
                  <a:satMod val="160000"/>
                </a:srgbClr>
              </a:gs>
              <a:gs pos="50000">
                <a:srgbClr val="F13959">
                  <a:tint val="44500"/>
                  <a:satMod val="160000"/>
                </a:srgbClr>
              </a:gs>
              <a:gs pos="100000">
                <a:srgbClr val="F1395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30409-6442-4577-A8DA-12C203D6A684}"/>
              </a:ext>
            </a:extLst>
          </p:cNvPr>
          <p:cNvSpPr txBox="1"/>
          <p:nvPr/>
        </p:nvSpPr>
        <p:spPr>
          <a:xfrm>
            <a:off x="640080" y="335280"/>
            <a:ext cx="223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3959"/>
                </a:solidFill>
              </a:rPr>
              <a:t>Complete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7486F-DE90-4047-A193-47E3B069D346}"/>
              </a:ext>
            </a:extLst>
          </p:cNvPr>
          <p:cNvSpPr txBox="1"/>
          <p:nvPr/>
        </p:nvSpPr>
        <p:spPr>
          <a:xfrm>
            <a:off x="8991601" y="354715"/>
            <a:ext cx="21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758234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sail">
            <a:extLst>
              <a:ext uri="{FF2B5EF4-FFF2-40B4-BE49-F238E27FC236}">
                <a16:creationId xmlns:a16="http://schemas.microsoft.com/office/drawing/2014/main" id="{5DC7DB4B-BE86-47BE-9745-9ED1F1289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85" y="1381760"/>
            <a:ext cx="8952230" cy="44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0D2F15-8D54-4203-AEF0-8EB3F18E6181}"/>
              </a:ext>
            </a:extLst>
          </p:cNvPr>
          <p:cNvSpPr/>
          <p:nvPr/>
        </p:nvSpPr>
        <p:spPr>
          <a:xfrm>
            <a:off x="1036320" y="5384800"/>
            <a:ext cx="9885680" cy="6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082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rocket fuel">
            <a:extLst>
              <a:ext uri="{FF2B5EF4-FFF2-40B4-BE49-F238E27FC236}">
                <a16:creationId xmlns:a16="http://schemas.microsoft.com/office/drawing/2014/main" id="{9040375C-670F-4D72-AB4A-A1FF36B6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0"/>
            <a:ext cx="11430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457E8A-E37B-4A6F-9157-54C447EF55F1}"/>
              </a:ext>
            </a:extLst>
          </p:cNvPr>
          <p:cNvSpPr/>
          <p:nvPr/>
        </p:nvSpPr>
        <p:spPr>
          <a:xfrm>
            <a:off x="687446" y="269050"/>
            <a:ext cx="571611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ML is a rocket engine,</a:t>
            </a:r>
          </a:p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is the fuel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57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85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1237261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9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46CC4-72B7-4949-96EE-F222B6555DD5}"/>
              </a:ext>
            </a:extLst>
          </p:cNvPr>
          <p:cNvSpPr txBox="1"/>
          <p:nvPr/>
        </p:nvSpPr>
        <p:spPr>
          <a:xfrm>
            <a:off x="4047083" y="1269415"/>
            <a:ext cx="4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770495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92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12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U-Turn 23">
            <a:extLst>
              <a:ext uri="{FF2B5EF4-FFF2-40B4-BE49-F238E27FC236}">
                <a16:creationId xmlns:a16="http://schemas.microsoft.com/office/drawing/2014/main" id="{E3DDF373-C5D9-4DB0-AFBF-C6A9E0C6599C}"/>
              </a:ext>
            </a:extLst>
          </p:cNvPr>
          <p:cNvSpPr/>
          <p:nvPr/>
        </p:nvSpPr>
        <p:spPr>
          <a:xfrm rot="16200000" flipH="1">
            <a:off x="5419750" y="721363"/>
            <a:ext cx="1438371" cy="48773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800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U-Turn 23">
            <a:extLst>
              <a:ext uri="{FF2B5EF4-FFF2-40B4-BE49-F238E27FC236}">
                <a16:creationId xmlns:a16="http://schemas.microsoft.com/office/drawing/2014/main" id="{FCB9A4F0-BE6F-477F-8E27-CAD7583B6517}"/>
              </a:ext>
            </a:extLst>
          </p:cNvPr>
          <p:cNvSpPr/>
          <p:nvPr/>
        </p:nvSpPr>
        <p:spPr>
          <a:xfrm rot="16200000" flipH="1">
            <a:off x="5419750" y="721363"/>
            <a:ext cx="1438371" cy="48773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800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6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552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4116641" y="4853261"/>
            <a:ext cx="3430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TRAINED MODEL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050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A406F1-334A-4378-8186-F05EF5ECA44D}"/>
              </a:ext>
            </a:extLst>
          </p:cNvPr>
          <p:cNvGrpSpPr/>
          <p:nvPr/>
        </p:nvGrpSpPr>
        <p:grpSpPr>
          <a:xfrm>
            <a:off x="5090106" y="2605396"/>
            <a:ext cx="1828800" cy="1828800"/>
            <a:chOff x="8515349" y="2319864"/>
            <a:chExt cx="2277533" cy="227753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38780C4-E478-41BA-93D3-1573A18160D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620ECB5-676B-46FB-8836-CB957A5BD85F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DAAFC8-5757-49A4-8986-92CD3EF22A40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6DB41F-C315-491A-AF06-F0C753DED93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83E163-7D5A-4CA5-93F6-91C77BA74A58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946E66-F0DA-4277-B860-D3BFE1796212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0" descr="Related image">
              <a:extLst>
                <a:ext uri="{FF2B5EF4-FFF2-40B4-BE49-F238E27FC236}">
                  <a16:creationId xmlns:a16="http://schemas.microsoft.com/office/drawing/2014/main" id="{F430FF43-2051-445C-BB81-8EC4D9AC3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4A58C-12A8-4F93-9E69-F288D8E9CC13}"/>
              </a:ext>
            </a:extLst>
          </p:cNvPr>
          <p:cNvSpPr/>
          <p:nvPr/>
        </p:nvSpPr>
        <p:spPr>
          <a:xfrm>
            <a:off x="5405542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77404D-3F79-4D3F-9296-6FBED1D169FB}"/>
              </a:ext>
            </a:extLst>
          </p:cNvPr>
          <p:cNvGrpSpPr/>
          <p:nvPr/>
        </p:nvGrpSpPr>
        <p:grpSpPr>
          <a:xfrm>
            <a:off x="717414" y="2605396"/>
            <a:ext cx="1828800" cy="1828800"/>
            <a:chOff x="717414" y="2696193"/>
            <a:chExt cx="1828800" cy="182880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52D6257-8EAB-42EE-8BCE-3F2A334E53F8}"/>
                </a:ext>
              </a:extLst>
            </p:cNvPr>
            <p:cNvSpPr/>
            <p:nvPr/>
          </p:nvSpPr>
          <p:spPr>
            <a:xfrm rot="10800000">
              <a:off x="856865" y="3113336"/>
              <a:ext cx="1422771" cy="536634"/>
            </a:xfrm>
            <a:prstGeom prst="triangle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CBF0BD3-21A2-4A96-9AF7-2A9F7D974C8C}"/>
                </a:ext>
              </a:extLst>
            </p:cNvPr>
            <p:cNvSpPr/>
            <p:nvPr/>
          </p:nvSpPr>
          <p:spPr>
            <a:xfrm>
              <a:off x="825089" y="276218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7E486-D995-4393-AC55-74F97114AD18}"/>
                </a:ext>
              </a:extLst>
            </p:cNvPr>
            <p:cNvSpPr/>
            <p:nvPr/>
          </p:nvSpPr>
          <p:spPr>
            <a:xfrm>
              <a:off x="1317981" y="3183423"/>
              <a:ext cx="1135352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4B9D8-87B7-4DDF-B0D4-4EC8C196A42B}"/>
                </a:ext>
              </a:extLst>
            </p:cNvPr>
            <p:cNvSpPr/>
            <p:nvPr/>
          </p:nvSpPr>
          <p:spPr>
            <a:xfrm rot="1906395">
              <a:off x="1024932" y="3422079"/>
              <a:ext cx="983924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17ABCF-2457-4335-BE91-6E2E6FC4C559}"/>
                </a:ext>
              </a:extLst>
            </p:cNvPr>
            <p:cNvSpPr/>
            <p:nvPr/>
          </p:nvSpPr>
          <p:spPr>
            <a:xfrm rot="445923">
              <a:off x="871765" y="3183423"/>
              <a:ext cx="1135352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C295BC-9D28-49BE-8BD2-4D236B1DB104}"/>
                </a:ext>
              </a:extLst>
            </p:cNvPr>
            <p:cNvSpPr/>
            <p:nvPr/>
          </p:nvSpPr>
          <p:spPr>
            <a:xfrm rot="19880160">
              <a:off x="1330427" y="3464098"/>
              <a:ext cx="983924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0" descr="Related image">
              <a:extLst>
                <a:ext uri="{FF2B5EF4-FFF2-40B4-BE49-F238E27FC236}">
                  <a16:creationId xmlns:a16="http://schemas.microsoft.com/office/drawing/2014/main" id="{F8D85041-DA5F-44FF-8542-0205F8C18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14" y="2696193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9413A-6BAF-46ED-A9D0-2DD38539AE5E}"/>
              </a:ext>
            </a:extLst>
          </p:cNvPr>
          <p:cNvSpPr/>
          <p:nvPr/>
        </p:nvSpPr>
        <p:spPr>
          <a:xfrm>
            <a:off x="1070785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1B2FF4-FCD6-41E0-B6A4-BBBFC3911404}"/>
              </a:ext>
            </a:extLst>
          </p:cNvPr>
          <p:cNvGrpSpPr/>
          <p:nvPr/>
        </p:nvGrpSpPr>
        <p:grpSpPr>
          <a:xfrm>
            <a:off x="2903760" y="2605396"/>
            <a:ext cx="1828800" cy="1828800"/>
            <a:chOff x="2918603" y="2669582"/>
            <a:chExt cx="1828800" cy="182880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17D022F-3FDD-4174-8713-8ACCB2297418}"/>
                </a:ext>
              </a:extLst>
            </p:cNvPr>
            <p:cNvSpPr/>
            <p:nvPr/>
          </p:nvSpPr>
          <p:spPr>
            <a:xfrm rot="10800000">
              <a:off x="3038003" y="3113336"/>
              <a:ext cx="1422771" cy="5366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5605F7-9E21-45EE-B2EE-6BDA66391CD5}"/>
                </a:ext>
              </a:extLst>
            </p:cNvPr>
            <p:cNvSpPr/>
            <p:nvPr/>
          </p:nvSpPr>
          <p:spPr>
            <a:xfrm>
              <a:off x="3006227" y="276218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F06C95-5338-43B1-AC78-7D089E894F7D}"/>
                </a:ext>
              </a:extLst>
            </p:cNvPr>
            <p:cNvSpPr/>
            <p:nvPr/>
          </p:nvSpPr>
          <p:spPr>
            <a:xfrm>
              <a:off x="3499119" y="3183423"/>
              <a:ext cx="1135352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3F8849-78BE-48EA-9257-1FC9750EF493}"/>
                </a:ext>
              </a:extLst>
            </p:cNvPr>
            <p:cNvSpPr/>
            <p:nvPr/>
          </p:nvSpPr>
          <p:spPr>
            <a:xfrm rot="1906395">
              <a:off x="3206070" y="3422079"/>
              <a:ext cx="983924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16FB51-0266-4C42-8808-992C2F09DAC8}"/>
                </a:ext>
              </a:extLst>
            </p:cNvPr>
            <p:cNvSpPr/>
            <p:nvPr/>
          </p:nvSpPr>
          <p:spPr>
            <a:xfrm rot="445923">
              <a:off x="3052903" y="3183423"/>
              <a:ext cx="1135352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0E00ED-6BF7-4EB5-8459-1A7F5D4E5AEA}"/>
                </a:ext>
              </a:extLst>
            </p:cNvPr>
            <p:cNvSpPr/>
            <p:nvPr/>
          </p:nvSpPr>
          <p:spPr>
            <a:xfrm rot="19880160">
              <a:off x="3511565" y="3464098"/>
              <a:ext cx="983924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10" descr="Related image">
              <a:extLst>
                <a:ext uri="{FF2B5EF4-FFF2-40B4-BE49-F238E27FC236}">
                  <a16:creationId xmlns:a16="http://schemas.microsoft.com/office/drawing/2014/main" id="{8AC83062-2662-4786-BF4B-E4045B17C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603" y="2669582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843E983-6F21-4E69-A4A7-9DB1B5F7B9A7}"/>
              </a:ext>
            </a:extLst>
          </p:cNvPr>
          <p:cNvSpPr/>
          <p:nvPr/>
        </p:nvSpPr>
        <p:spPr>
          <a:xfrm>
            <a:off x="3228051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C6E129-14BD-4024-9951-562970EEE9CB}"/>
              </a:ext>
            </a:extLst>
          </p:cNvPr>
          <p:cNvGrpSpPr/>
          <p:nvPr/>
        </p:nvGrpSpPr>
        <p:grpSpPr>
          <a:xfrm>
            <a:off x="7276452" y="2605396"/>
            <a:ext cx="1828800" cy="1828800"/>
            <a:chOff x="7208332" y="2632886"/>
            <a:chExt cx="1828800" cy="1828800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7A1B8E2-B8B1-41E7-872B-F21C0453FFC0}"/>
                </a:ext>
              </a:extLst>
            </p:cNvPr>
            <p:cNvSpPr/>
            <p:nvPr/>
          </p:nvSpPr>
          <p:spPr>
            <a:xfrm rot="10800000">
              <a:off x="7348888" y="3029506"/>
              <a:ext cx="1422771" cy="536634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3265543-7DFE-45A8-BFA3-E19F5530196F}"/>
                </a:ext>
              </a:extLst>
            </p:cNvPr>
            <p:cNvSpPr/>
            <p:nvPr/>
          </p:nvSpPr>
          <p:spPr>
            <a:xfrm>
              <a:off x="7317112" y="267835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B8626E0-B9B7-495D-AF88-D969FA5DBC4B}"/>
                </a:ext>
              </a:extLst>
            </p:cNvPr>
            <p:cNvSpPr/>
            <p:nvPr/>
          </p:nvSpPr>
          <p:spPr>
            <a:xfrm>
              <a:off x="7810004" y="3099593"/>
              <a:ext cx="1135352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08B352-E047-4513-9DA4-C3525A9F6CD8}"/>
                </a:ext>
              </a:extLst>
            </p:cNvPr>
            <p:cNvSpPr/>
            <p:nvPr/>
          </p:nvSpPr>
          <p:spPr>
            <a:xfrm rot="1906395">
              <a:off x="7516955" y="3338249"/>
              <a:ext cx="983924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C31D67-4884-4C7E-A194-82FF39F364A0}"/>
                </a:ext>
              </a:extLst>
            </p:cNvPr>
            <p:cNvSpPr/>
            <p:nvPr/>
          </p:nvSpPr>
          <p:spPr>
            <a:xfrm rot="445923">
              <a:off x="7363788" y="3099593"/>
              <a:ext cx="1135352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2E625-0CFA-45AE-9C08-8E7E5C39862B}"/>
                </a:ext>
              </a:extLst>
            </p:cNvPr>
            <p:cNvSpPr/>
            <p:nvPr/>
          </p:nvSpPr>
          <p:spPr>
            <a:xfrm rot="19880160">
              <a:off x="7822450" y="3380268"/>
              <a:ext cx="983924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FCDD4C92-D976-4016-977B-C5A8A722C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332" y="263288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7DA8FE4-2621-423A-AE28-A5B9ECA3B445}"/>
              </a:ext>
            </a:extLst>
          </p:cNvPr>
          <p:cNvSpPr/>
          <p:nvPr/>
        </p:nvSpPr>
        <p:spPr>
          <a:xfrm>
            <a:off x="7562808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88583B-B497-45B1-9148-BC76AE4B8811}"/>
              </a:ext>
            </a:extLst>
          </p:cNvPr>
          <p:cNvGrpSpPr/>
          <p:nvPr/>
        </p:nvGrpSpPr>
        <p:grpSpPr>
          <a:xfrm>
            <a:off x="9462799" y="2605396"/>
            <a:ext cx="1828800" cy="1828800"/>
            <a:chOff x="9462799" y="2581269"/>
            <a:chExt cx="1828800" cy="1828800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C21F22A-9381-4789-8E50-8A7C4E6AFF26}"/>
                </a:ext>
              </a:extLst>
            </p:cNvPr>
            <p:cNvSpPr/>
            <p:nvPr/>
          </p:nvSpPr>
          <p:spPr>
            <a:xfrm rot="10800000">
              <a:off x="9606017" y="3029506"/>
              <a:ext cx="1422771" cy="53663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D40A114-93FF-4DB2-B4A7-091A8B2A933B}"/>
                </a:ext>
              </a:extLst>
            </p:cNvPr>
            <p:cNvSpPr/>
            <p:nvPr/>
          </p:nvSpPr>
          <p:spPr>
            <a:xfrm>
              <a:off x="9574241" y="267835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AC8E26-A4FB-4183-9910-D808BA48A771}"/>
                </a:ext>
              </a:extLst>
            </p:cNvPr>
            <p:cNvSpPr/>
            <p:nvPr/>
          </p:nvSpPr>
          <p:spPr>
            <a:xfrm>
              <a:off x="10067133" y="3099593"/>
              <a:ext cx="1135352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BF4B1D-B708-40A3-8DA1-FF86DEDF172E}"/>
                </a:ext>
              </a:extLst>
            </p:cNvPr>
            <p:cNvSpPr/>
            <p:nvPr/>
          </p:nvSpPr>
          <p:spPr>
            <a:xfrm rot="1906395">
              <a:off x="9774084" y="3338249"/>
              <a:ext cx="983924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75A491-257B-4C43-BA18-5AFE6D3832F9}"/>
                </a:ext>
              </a:extLst>
            </p:cNvPr>
            <p:cNvSpPr/>
            <p:nvPr/>
          </p:nvSpPr>
          <p:spPr>
            <a:xfrm rot="445923">
              <a:off x="9620917" y="3099593"/>
              <a:ext cx="1135352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99C5FB-028C-40E8-875D-2FC81EEEED56}"/>
                </a:ext>
              </a:extLst>
            </p:cNvPr>
            <p:cNvSpPr/>
            <p:nvPr/>
          </p:nvSpPr>
          <p:spPr>
            <a:xfrm rot="19880160">
              <a:off x="10079579" y="3380268"/>
              <a:ext cx="983924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10" descr="Related image">
              <a:extLst>
                <a:ext uri="{FF2B5EF4-FFF2-40B4-BE49-F238E27FC236}">
                  <a16:creationId xmlns:a16="http://schemas.microsoft.com/office/drawing/2014/main" id="{08F489D4-A154-40F5-89EC-08F986FE3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2799" y="258126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C64B6EB-AB5B-46C8-90DF-4748D8D4B24D}"/>
              </a:ext>
            </a:extLst>
          </p:cNvPr>
          <p:cNvSpPr/>
          <p:nvPr/>
        </p:nvSpPr>
        <p:spPr>
          <a:xfrm>
            <a:off x="9808774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2D4778-4304-404B-8F47-8B71956F96D6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3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057956" y="1050743"/>
            <a:ext cx="6076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 the Model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CCFC63-4976-4008-8BCA-EB71CE82A22E}"/>
              </a:ext>
            </a:extLst>
          </p:cNvPr>
          <p:cNvGrpSpPr/>
          <p:nvPr/>
        </p:nvGrpSpPr>
        <p:grpSpPr>
          <a:xfrm>
            <a:off x="4991099" y="2606395"/>
            <a:ext cx="2209800" cy="2082800"/>
            <a:chOff x="402167" y="3969015"/>
            <a:chExt cx="2209800" cy="20828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07C67-1551-4103-93AA-8A77B10DB212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algorithm icon">
              <a:extLst>
                <a:ext uri="{FF2B5EF4-FFF2-40B4-BE49-F238E27FC236}">
                  <a16:creationId xmlns:a16="http://schemas.microsoft.com/office/drawing/2014/main" id="{B56E21C5-5094-4DFA-B8B2-457D1DCDC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1642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EA10C-70FB-447A-93AF-7D047CEF55E5}"/>
              </a:ext>
            </a:extLst>
          </p:cNvPr>
          <p:cNvGrpSpPr/>
          <p:nvPr/>
        </p:nvGrpSpPr>
        <p:grpSpPr>
          <a:xfrm>
            <a:off x="5616826" y="2472477"/>
            <a:ext cx="2209800" cy="2680865"/>
            <a:chOff x="4991099" y="2700663"/>
            <a:chExt cx="2209800" cy="26808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5A6778-CC9E-442E-BD17-71A63A21FC11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BF9879-9E2F-4881-AFC9-80791ABD9105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Image result for algorithm icon">
                <a:extLst>
                  <a:ext uri="{FF2B5EF4-FFF2-40B4-BE49-F238E27FC236}">
                    <a16:creationId xmlns:a16="http://schemas.microsoft.com/office/drawing/2014/main" id="{E3CE2096-419A-471A-8DD3-4FCAAA7BB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4B3D61-162A-4D1E-A91E-785AE52B3DB9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057956" y="1050743"/>
            <a:ext cx="6076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 the Model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A15C8-AB97-41C2-81E5-AC4FE53F8373}"/>
              </a:ext>
            </a:extLst>
          </p:cNvPr>
          <p:cNvSpPr/>
          <p:nvPr/>
        </p:nvSpPr>
        <p:spPr>
          <a:xfrm>
            <a:off x="2811559" y="3409677"/>
            <a:ext cx="2155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20000"/>
                </a:solidFill>
              </a:rPr>
              <a:t>Training Data</a:t>
            </a:r>
            <a:endParaRPr lang="en-US" sz="2800" dirty="0">
              <a:solidFill>
                <a:srgbClr val="F2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DF1-2582-427B-AD5B-A729B74B956E}"/>
              </a:ext>
            </a:extLst>
          </p:cNvPr>
          <p:cNvGrpSpPr/>
          <p:nvPr/>
        </p:nvGrpSpPr>
        <p:grpSpPr>
          <a:xfrm>
            <a:off x="4986994" y="2196447"/>
            <a:ext cx="2209800" cy="2680865"/>
            <a:chOff x="952320" y="2196445"/>
            <a:chExt cx="2209800" cy="26808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AB1FC5-B656-42D4-BC5A-2E7C67C877EC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3773D39-AE6A-4BD1-937F-3ADAAEC14BF6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2" descr="Image result for algorithm icon">
                <a:extLst>
                  <a:ext uri="{FF2B5EF4-FFF2-40B4-BE49-F238E27FC236}">
                    <a16:creationId xmlns:a16="http://schemas.microsoft.com/office/drawing/2014/main" id="{E414A9D0-4E97-46A2-A64F-FF8AC680F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64C749-D619-463B-8E77-FC1D14616BC9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6AE54A7-CBC9-4B7D-AC98-6120A6C7E453}"/>
              </a:ext>
            </a:extLst>
          </p:cNvPr>
          <p:cNvSpPr/>
          <p:nvPr/>
        </p:nvSpPr>
        <p:spPr>
          <a:xfrm>
            <a:off x="7966006" y="3415419"/>
            <a:ext cx="155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20000"/>
                </a:solidFill>
              </a:rPr>
              <a:t>Test Data</a:t>
            </a:r>
            <a:endParaRPr lang="en-US" sz="28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84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46CC4-72B7-4949-96EE-F222B6555DD5}"/>
              </a:ext>
            </a:extLst>
          </p:cNvPr>
          <p:cNvSpPr txBox="1"/>
          <p:nvPr/>
        </p:nvSpPr>
        <p:spPr>
          <a:xfrm>
            <a:off x="4047083" y="1269415"/>
            <a:ext cx="4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F6DCD7-0D61-4FC9-87EA-4E733793175A}"/>
              </a:ext>
            </a:extLst>
          </p:cNvPr>
          <p:cNvSpPr/>
          <p:nvPr/>
        </p:nvSpPr>
        <p:spPr>
          <a:xfrm>
            <a:off x="5648960" y="1391920"/>
            <a:ext cx="1330960" cy="39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A113F-AE9F-49C8-8D53-CB6A6FF281D5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995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947C5-DACD-4B9B-9175-BFB3046D0FA0}"/>
              </a:ext>
            </a:extLst>
          </p:cNvPr>
          <p:cNvGrpSpPr/>
          <p:nvPr/>
        </p:nvGrpSpPr>
        <p:grpSpPr>
          <a:xfrm>
            <a:off x="5398932" y="2493590"/>
            <a:ext cx="1828800" cy="1828800"/>
            <a:chOff x="7797809" y="2640075"/>
            <a:chExt cx="2277533" cy="2277533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68B3C01-3B4E-408D-86F1-AFF0E41514D2}"/>
                </a:ext>
              </a:extLst>
            </p:cNvPr>
            <p:cNvSpPr/>
            <p:nvPr/>
          </p:nvSpPr>
          <p:spPr>
            <a:xfrm rot="10800000">
              <a:off x="7943412" y="3201001"/>
              <a:ext cx="1771876" cy="6683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D3A0A1-7B99-448A-A02C-62E2EB59D529}"/>
                </a:ext>
              </a:extLst>
            </p:cNvPr>
            <p:cNvSpPr/>
            <p:nvPr/>
          </p:nvSpPr>
          <p:spPr>
            <a:xfrm>
              <a:off x="7903839" y="2763685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5F522-B934-4660-AA56-1D9B9FD9559B}"/>
                </a:ext>
              </a:extLst>
            </p:cNvPr>
            <p:cNvSpPr/>
            <p:nvPr/>
          </p:nvSpPr>
          <p:spPr>
            <a:xfrm>
              <a:off x="8517673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A02A9-3EA8-4C7F-AD98-1AB2431DA324}"/>
                </a:ext>
              </a:extLst>
            </p:cNvPr>
            <p:cNvSpPr/>
            <p:nvPr/>
          </p:nvSpPr>
          <p:spPr>
            <a:xfrm rot="1906395">
              <a:off x="8152718" y="3585501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C139C1-5FE2-43C0-B5FE-365E603509AB}"/>
                </a:ext>
              </a:extLst>
            </p:cNvPr>
            <p:cNvSpPr/>
            <p:nvPr/>
          </p:nvSpPr>
          <p:spPr>
            <a:xfrm rot="445923">
              <a:off x="7961968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7E36A0-DD94-4E3C-93A5-DC501CD2D40E}"/>
                </a:ext>
              </a:extLst>
            </p:cNvPr>
            <p:cNvSpPr/>
            <p:nvPr/>
          </p:nvSpPr>
          <p:spPr>
            <a:xfrm rot="19880160">
              <a:off x="8533172" y="3637830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715FC7FF-9A0C-4AB2-8F1A-21A4117E3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09" y="2640075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F8CEE3-3A01-4123-8222-120417693518}"/>
              </a:ext>
            </a:extLst>
          </p:cNvPr>
          <p:cNvGrpSpPr/>
          <p:nvPr/>
        </p:nvGrpSpPr>
        <p:grpSpPr>
          <a:xfrm>
            <a:off x="2675297" y="2577017"/>
            <a:ext cx="1554480" cy="1737360"/>
            <a:chOff x="4991099" y="2700663"/>
            <a:chExt cx="2209800" cy="26808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A315A5-5243-4805-AE49-8A64925F091F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3E4B410-6E8C-4F4F-A657-671737B28224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Image result for algorithm icon">
                <a:extLst>
                  <a:ext uri="{FF2B5EF4-FFF2-40B4-BE49-F238E27FC236}">
                    <a16:creationId xmlns:a16="http://schemas.microsoft.com/office/drawing/2014/main" id="{5E7A9389-9C23-40A0-A7C5-5FEAD5BA5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35505-FE68-4CA5-AA36-523C4CDBAD33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BAC12F-D227-42A8-8C9B-324949B7B293}"/>
              </a:ext>
            </a:extLst>
          </p:cNvPr>
          <p:cNvSpPr/>
          <p:nvPr/>
        </p:nvSpPr>
        <p:spPr>
          <a:xfrm>
            <a:off x="4562165" y="310752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06045-ECB3-4A37-9956-7AEFD965E6D1}"/>
              </a:ext>
            </a:extLst>
          </p:cNvPr>
          <p:cNvSpPr/>
          <p:nvPr/>
        </p:nvSpPr>
        <p:spPr>
          <a:xfrm>
            <a:off x="4539788" y="3606232"/>
            <a:ext cx="56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Test</a:t>
            </a:r>
            <a:endParaRPr lang="en-US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16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1D5390-982F-486B-8F54-C94C919A1B82}"/>
              </a:ext>
            </a:extLst>
          </p:cNvPr>
          <p:cNvGrpSpPr/>
          <p:nvPr/>
        </p:nvGrpSpPr>
        <p:grpSpPr>
          <a:xfrm>
            <a:off x="5398932" y="4550563"/>
            <a:ext cx="1828800" cy="1828800"/>
            <a:chOff x="8515349" y="2319864"/>
            <a:chExt cx="2277533" cy="2277533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4C5967D-7253-468D-A3D5-E9CABFA5FF26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AE793BE-2F1F-4CD8-B59C-8CF3ADC13466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DF7C6F-06B4-4B62-9C24-13CA486420C7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65F93-08B8-48B7-B148-932820711B27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90AFFA-A4E7-46CB-8AD6-BEFAE85340B2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4DEE42-AA01-4D7C-907E-B7F03D00A57D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6A93024D-A2D6-4DA6-BD63-770287A41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947C5-DACD-4B9B-9175-BFB3046D0FA0}"/>
              </a:ext>
            </a:extLst>
          </p:cNvPr>
          <p:cNvGrpSpPr/>
          <p:nvPr/>
        </p:nvGrpSpPr>
        <p:grpSpPr>
          <a:xfrm>
            <a:off x="5398932" y="2493590"/>
            <a:ext cx="1828800" cy="1828800"/>
            <a:chOff x="7797809" y="2640075"/>
            <a:chExt cx="2277533" cy="2277533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68B3C01-3B4E-408D-86F1-AFF0E41514D2}"/>
                </a:ext>
              </a:extLst>
            </p:cNvPr>
            <p:cNvSpPr/>
            <p:nvPr/>
          </p:nvSpPr>
          <p:spPr>
            <a:xfrm rot="10800000">
              <a:off x="7943412" y="3201001"/>
              <a:ext cx="1771876" cy="6683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D3A0A1-7B99-448A-A02C-62E2EB59D529}"/>
                </a:ext>
              </a:extLst>
            </p:cNvPr>
            <p:cNvSpPr/>
            <p:nvPr/>
          </p:nvSpPr>
          <p:spPr>
            <a:xfrm>
              <a:off x="7903839" y="2763685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5F522-B934-4660-AA56-1D9B9FD9559B}"/>
                </a:ext>
              </a:extLst>
            </p:cNvPr>
            <p:cNvSpPr/>
            <p:nvPr/>
          </p:nvSpPr>
          <p:spPr>
            <a:xfrm>
              <a:off x="8517673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A02A9-3EA8-4C7F-AD98-1AB2431DA324}"/>
                </a:ext>
              </a:extLst>
            </p:cNvPr>
            <p:cNvSpPr/>
            <p:nvPr/>
          </p:nvSpPr>
          <p:spPr>
            <a:xfrm rot="1906395">
              <a:off x="8152718" y="3585501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C139C1-5FE2-43C0-B5FE-365E603509AB}"/>
                </a:ext>
              </a:extLst>
            </p:cNvPr>
            <p:cNvSpPr/>
            <p:nvPr/>
          </p:nvSpPr>
          <p:spPr>
            <a:xfrm rot="445923">
              <a:off x="7961968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7E36A0-DD94-4E3C-93A5-DC501CD2D40E}"/>
                </a:ext>
              </a:extLst>
            </p:cNvPr>
            <p:cNvSpPr/>
            <p:nvPr/>
          </p:nvSpPr>
          <p:spPr>
            <a:xfrm rot="19880160">
              <a:off x="8533172" y="3637830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715FC7FF-9A0C-4AB2-8F1A-21A4117E3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09" y="2640075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F8CEE3-3A01-4123-8222-120417693518}"/>
              </a:ext>
            </a:extLst>
          </p:cNvPr>
          <p:cNvGrpSpPr/>
          <p:nvPr/>
        </p:nvGrpSpPr>
        <p:grpSpPr>
          <a:xfrm>
            <a:off x="2675297" y="2577017"/>
            <a:ext cx="1554480" cy="1737360"/>
            <a:chOff x="4991099" y="2700663"/>
            <a:chExt cx="2209800" cy="26808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A315A5-5243-4805-AE49-8A64925F091F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3E4B410-6E8C-4F4F-A657-671737B28224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Image result for algorithm icon">
                <a:extLst>
                  <a:ext uri="{FF2B5EF4-FFF2-40B4-BE49-F238E27FC236}">
                    <a16:creationId xmlns:a16="http://schemas.microsoft.com/office/drawing/2014/main" id="{5E7A9389-9C23-40A0-A7C5-5FEAD5BA5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35505-FE68-4CA5-AA36-523C4CDBAD33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BAC12F-D227-42A8-8C9B-324949B7B293}"/>
              </a:ext>
            </a:extLst>
          </p:cNvPr>
          <p:cNvSpPr/>
          <p:nvPr/>
        </p:nvSpPr>
        <p:spPr>
          <a:xfrm>
            <a:off x="4562165" y="310752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06045-ECB3-4A37-9956-7AEFD965E6D1}"/>
              </a:ext>
            </a:extLst>
          </p:cNvPr>
          <p:cNvSpPr/>
          <p:nvPr/>
        </p:nvSpPr>
        <p:spPr>
          <a:xfrm>
            <a:off x="4539788" y="3606232"/>
            <a:ext cx="56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Test</a:t>
            </a:r>
            <a:endParaRPr lang="en-US" dirty="0">
              <a:solidFill>
                <a:srgbClr val="F20000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2BA1689-9294-4100-A756-4359E45753B3}"/>
              </a:ext>
            </a:extLst>
          </p:cNvPr>
          <p:cNvSpPr/>
          <p:nvPr/>
        </p:nvSpPr>
        <p:spPr>
          <a:xfrm>
            <a:off x="4582619" y="516606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775984-05D8-4107-9BAF-055E986E557B}"/>
              </a:ext>
            </a:extLst>
          </p:cNvPr>
          <p:cNvSpPr/>
          <p:nvPr/>
        </p:nvSpPr>
        <p:spPr>
          <a:xfrm>
            <a:off x="4436198" y="5675652"/>
            <a:ext cx="856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Deploy</a:t>
            </a:r>
            <a:endParaRPr lang="en-US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09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B78F5A-C041-4715-B1CB-892C50E64178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21018790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4638308-F193-41D1-B723-7141E382E713}"/>
              </a:ext>
            </a:extLst>
          </p:cNvPr>
          <p:cNvSpPr/>
          <p:nvPr/>
        </p:nvSpPr>
        <p:spPr>
          <a:xfrm>
            <a:off x="372200" y="4375551"/>
            <a:ext cx="4143250" cy="95410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What data should you use?</a:t>
            </a:r>
          </a:p>
          <a:p>
            <a:r>
              <a:rPr lang="en-US" sz="2800" dirty="0"/>
              <a:t>Is it labeled?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8B936-1B73-40EB-82B6-6EC017026B99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27670798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8043C-31FB-42AF-95B8-F44E7891CA9F}"/>
              </a:ext>
            </a:extLst>
          </p:cNvPr>
          <p:cNvSpPr/>
          <p:nvPr/>
        </p:nvSpPr>
        <p:spPr>
          <a:xfrm>
            <a:off x="2768870" y="4375551"/>
            <a:ext cx="7911461" cy="523220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Is your data </a:t>
            </a:r>
            <a:r>
              <a:rPr lang="en-US" sz="2800" b="1" dirty="0"/>
              <a:t>complete</a:t>
            </a:r>
            <a:r>
              <a:rPr lang="en-US" sz="2800" dirty="0"/>
              <a:t>, </a:t>
            </a:r>
            <a:r>
              <a:rPr lang="en-US" sz="2800" b="1" dirty="0"/>
              <a:t>clean</a:t>
            </a:r>
            <a:r>
              <a:rPr lang="en-US" sz="2800" dirty="0"/>
              <a:t>, does it have </a:t>
            </a:r>
            <a:r>
              <a:rPr lang="en-US" sz="2800" b="1" dirty="0"/>
              <a:t>coverage</a:t>
            </a:r>
            <a:r>
              <a:rPr lang="en-US" sz="2800" dirty="0"/>
              <a:t>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4D4B48-7B38-4411-8CC0-7EFE7F122D72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2679754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BCF5F22-2E2D-410D-A8BC-1CBF3144D2F1}"/>
              </a:ext>
            </a:extLst>
          </p:cNvPr>
          <p:cNvSpPr/>
          <p:nvPr/>
        </p:nvSpPr>
        <p:spPr>
          <a:xfrm>
            <a:off x="5165540" y="4375551"/>
            <a:ext cx="5185779" cy="523220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Which algorithms should you use?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D0BCF-2E00-4483-AD8A-3CD06A6C595F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40600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3B115B-A68C-433F-A5ED-4CE5E02F9954}"/>
              </a:ext>
            </a:extLst>
          </p:cNvPr>
          <p:cNvSpPr/>
          <p:nvPr/>
        </p:nvSpPr>
        <p:spPr>
          <a:xfrm>
            <a:off x="7562210" y="4375551"/>
            <a:ext cx="4257589" cy="95410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What level of performance is sufficient?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B5D8A-81A1-4471-B457-FE3761C8C921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1423721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8BFB9-2581-46EB-8812-A9DB3E97BDB9}"/>
              </a:ext>
            </a:extLst>
          </p:cNvPr>
          <p:cNvSpPr/>
          <p:nvPr/>
        </p:nvSpPr>
        <p:spPr>
          <a:xfrm>
            <a:off x="9912287" y="4375551"/>
            <a:ext cx="1954648" cy="95410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Make predictions.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FE6E5-FCBE-4D3D-A4BF-5E1B96939367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11440516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385835" y="2087690"/>
            <a:ext cx="5420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Predictive Insights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161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gtech">
            <a:extLst>
              <a:ext uri="{FF2B5EF4-FFF2-40B4-BE49-F238E27FC236}">
                <a16:creationId xmlns:a16="http://schemas.microsoft.com/office/drawing/2014/main" id="{F51F4FC8-BA90-4A3C-A728-1C959F80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60" y="1547949"/>
            <a:ext cx="8603480" cy="49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0FB5DA-8CD3-426D-AFEB-487BA02B4062}"/>
              </a:ext>
            </a:extLst>
          </p:cNvPr>
          <p:cNvSpPr/>
          <p:nvPr/>
        </p:nvSpPr>
        <p:spPr>
          <a:xfrm>
            <a:off x="4982810" y="390866"/>
            <a:ext cx="2226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AgTech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31558</TotalTime>
  <Words>1367</Words>
  <Application>Microsoft Office PowerPoint</Application>
  <PresentationFormat>Widescreen</PresentationFormat>
  <Paragraphs>713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209</cp:revision>
  <dcterms:created xsi:type="dcterms:W3CDTF">2019-04-29T01:22:14Z</dcterms:created>
  <dcterms:modified xsi:type="dcterms:W3CDTF">2019-09-22T20:07:43Z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2019-05-26T00:41:39.0624006Z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2019-05-26T00:41:39.0624006Z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